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120" d="100"/>
          <a:sy n="120" d="100"/>
        </p:scale>
        <p:origin x="-498" y="204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9FE3EB6D-ADA6-40F9-9BAF-FAF95095F0B5}" type="datetimeFigureOut">
              <a:rPr lang="es-ES" smtClean="0"/>
              <a:t>01/04/2019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3642912-5B4E-4ECE-AA2F-AD82F8E8FBE3}" type="slidenum">
              <a:rPr lang="es-ES" smtClean="0"/>
              <a:t>‹Nº›</a:t>
            </a:fld>
            <a:endParaRPr lang="es-ES"/>
          </a:p>
        </p:txBody>
      </p:sp>
    </p:spTree>
    <p:extLst>
      <p:ext uri="{BB962C8B-B14F-4D97-AF65-F5344CB8AC3E}">
        <p14:creationId xmlns:p14="http://schemas.microsoft.com/office/powerpoint/2010/main" val="32949036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9FE3EB6D-ADA6-40F9-9BAF-FAF95095F0B5}" type="datetimeFigureOut">
              <a:rPr lang="es-ES" smtClean="0"/>
              <a:t>01/04/2019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3642912-5B4E-4ECE-AA2F-AD82F8E8FBE3}" type="slidenum">
              <a:rPr lang="es-ES" smtClean="0"/>
              <a:t>‹Nº›</a:t>
            </a:fld>
            <a:endParaRPr lang="es-ES"/>
          </a:p>
        </p:txBody>
      </p:sp>
    </p:spTree>
    <p:extLst>
      <p:ext uri="{BB962C8B-B14F-4D97-AF65-F5344CB8AC3E}">
        <p14:creationId xmlns:p14="http://schemas.microsoft.com/office/powerpoint/2010/main" val="11771742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9FE3EB6D-ADA6-40F9-9BAF-FAF95095F0B5}" type="datetimeFigureOut">
              <a:rPr lang="es-ES" smtClean="0"/>
              <a:t>01/04/2019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3642912-5B4E-4ECE-AA2F-AD82F8E8FBE3}" type="slidenum">
              <a:rPr lang="es-ES" smtClean="0"/>
              <a:t>‹Nº›</a:t>
            </a:fld>
            <a:endParaRPr lang="es-ES"/>
          </a:p>
        </p:txBody>
      </p:sp>
    </p:spTree>
    <p:extLst>
      <p:ext uri="{BB962C8B-B14F-4D97-AF65-F5344CB8AC3E}">
        <p14:creationId xmlns:p14="http://schemas.microsoft.com/office/powerpoint/2010/main" val="37415707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9FE3EB6D-ADA6-40F9-9BAF-FAF95095F0B5}" type="datetimeFigureOut">
              <a:rPr lang="es-ES" smtClean="0"/>
              <a:t>01/04/2019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3642912-5B4E-4ECE-AA2F-AD82F8E8FBE3}" type="slidenum">
              <a:rPr lang="es-ES" smtClean="0"/>
              <a:t>‹Nº›</a:t>
            </a:fld>
            <a:endParaRPr lang="es-ES"/>
          </a:p>
        </p:txBody>
      </p:sp>
    </p:spTree>
    <p:extLst>
      <p:ext uri="{BB962C8B-B14F-4D97-AF65-F5344CB8AC3E}">
        <p14:creationId xmlns:p14="http://schemas.microsoft.com/office/powerpoint/2010/main" val="757809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9FE3EB6D-ADA6-40F9-9BAF-FAF95095F0B5}" type="datetimeFigureOut">
              <a:rPr lang="es-ES" smtClean="0"/>
              <a:t>01/04/2019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3642912-5B4E-4ECE-AA2F-AD82F8E8FBE3}" type="slidenum">
              <a:rPr lang="es-ES" smtClean="0"/>
              <a:t>‹Nº›</a:t>
            </a:fld>
            <a:endParaRPr lang="es-ES"/>
          </a:p>
        </p:txBody>
      </p:sp>
    </p:spTree>
    <p:extLst>
      <p:ext uri="{BB962C8B-B14F-4D97-AF65-F5344CB8AC3E}">
        <p14:creationId xmlns:p14="http://schemas.microsoft.com/office/powerpoint/2010/main" val="560714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9FE3EB6D-ADA6-40F9-9BAF-FAF95095F0B5}" type="datetimeFigureOut">
              <a:rPr lang="es-ES" smtClean="0"/>
              <a:t>01/04/2019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73642912-5B4E-4ECE-AA2F-AD82F8E8FBE3}" type="slidenum">
              <a:rPr lang="es-ES" smtClean="0"/>
              <a:t>‹Nº›</a:t>
            </a:fld>
            <a:endParaRPr lang="es-ES"/>
          </a:p>
        </p:txBody>
      </p:sp>
    </p:spTree>
    <p:extLst>
      <p:ext uri="{BB962C8B-B14F-4D97-AF65-F5344CB8AC3E}">
        <p14:creationId xmlns:p14="http://schemas.microsoft.com/office/powerpoint/2010/main" val="12182522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9FE3EB6D-ADA6-40F9-9BAF-FAF95095F0B5}" type="datetimeFigureOut">
              <a:rPr lang="es-ES" smtClean="0"/>
              <a:t>01/04/2019</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73642912-5B4E-4ECE-AA2F-AD82F8E8FBE3}" type="slidenum">
              <a:rPr lang="es-ES" smtClean="0"/>
              <a:t>‹Nº›</a:t>
            </a:fld>
            <a:endParaRPr lang="es-ES"/>
          </a:p>
        </p:txBody>
      </p:sp>
    </p:spTree>
    <p:extLst>
      <p:ext uri="{BB962C8B-B14F-4D97-AF65-F5344CB8AC3E}">
        <p14:creationId xmlns:p14="http://schemas.microsoft.com/office/powerpoint/2010/main" val="32203947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9FE3EB6D-ADA6-40F9-9BAF-FAF95095F0B5}" type="datetimeFigureOut">
              <a:rPr lang="es-ES" smtClean="0"/>
              <a:t>01/04/2019</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73642912-5B4E-4ECE-AA2F-AD82F8E8FBE3}" type="slidenum">
              <a:rPr lang="es-ES" smtClean="0"/>
              <a:t>‹Nº›</a:t>
            </a:fld>
            <a:endParaRPr lang="es-ES"/>
          </a:p>
        </p:txBody>
      </p:sp>
    </p:spTree>
    <p:extLst>
      <p:ext uri="{BB962C8B-B14F-4D97-AF65-F5344CB8AC3E}">
        <p14:creationId xmlns:p14="http://schemas.microsoft.com/office/powerpoint/2010/main" val="3089935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9FE3EB6D-ADA6-40F9-9BAF-FAF95095F0B5}" type="datetimeFigureOut">
              <a:rPr lang="es-ES" smtClean="0"/>
              <a:t>01/04/2019</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73642912-5B4E-4ECE-AA2F-AD82F8E8FBE3}" type="slidenum">
              <a:rPr lang="es-ES" smtClean="0"/>
              <a:t>‹Nº›</a:t>
            </a:fld>
            <a:endParaRPr lang="es-ES"/>
          </a:p>
        </p:txBody>
      </p:sp>
    </p:spTree>
    <p:extLst>
      <p:ext uri="{BB962C8B-B14F-4D97-AF65-F5344CB8AC3E}">
        <p14:creationId xmlns:p14="http://schemas.microsoft.com/office/powerpoint/2010/main" val="36185663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9FE3EB6D-ADA6-40F9-9BAF-FAF95095F0B5}" type="datetimeFigureOut">
              <a:rPr lang="es-ES" smtClean="0"/>
              <a:t>01/04/2019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73642912-5B4E-4ECE-AA2F-AD82F8E8FBE3}" type="slidenum">
              <a:rPr lang="es-ES" smtClean="0"/>
              <a:t>‹Nº›</a:t>
            </a:fld>
            <a:endParaRPr lang="es-ES"/>
          </a:p>
        </p:txBody>
      </p:sp>
    </p:spTree>
    <p:extLst>
      <p:ext uri="{BB962C8B-B14F-4D97-AF65-F5344CB8AC3E}">
        <p14:creationId xmlns:p14="http://schemas.microsoft.com/office/powerpoint/2010/main" val="40872322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9FE3EB6D-ADA6-40F9-9BAF-FAF95095F0B5}" type="datetimeFigureOut">
              <a:rPr lang="es-ES" smtClean="0"/>
              <a:t>01/04/2019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73642912-5B4E-4ECE-AA2F-AD82F8E8FBE3}" type="slidenum">
              <a:rPr lang="es-ES" smtClean="0"/>
              <a:t>‹Nº›</a:t>
            </a:fld>
            <a:endParaRPr lang="es-ES"/>
          </a:p>
        </p:txBody>
      </p:sp>
    </p:spTree>
    <p:extLst>
      <p:ext uri="{BB962C8B-B14F-4D97-AF65-F5344CB8AC3E}">
        <p14:creationId xmlns:p14="http://schemas.microsoft.com/office/powerpoint/2010/main" val="26094232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E3EB6D-ADA6-40F9-9BAF-FAF95095F0B5}" type="datetimeFigureOut">
              <a:rPr lang="es-ES" smtClean="0"/>
              <a:t>01/04/2019</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642912-5B4E-4ECE-AA2F-AD82F8E8FBE3}" type="slidenum">
              <a:rPr lang="es-ES" smtClean="0"/>
              <a:t>‹Nº›</a:t>
            </a:fld>
            <a:endParaRPr lang="es-ES"/>
          </a:p>
        </p:txBody>
      </p:sp>
    </p:spTree>
    <p:extLst>
      <p:ext uri="{BB962C8B-B14F-4D97-AF65-F5344CB8AC3E}">
        <p14:creationId xmlns:p14="http://schemas.microsoft.com/office/powerpoint/2010/main" val="11915050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prado.ugr.es/moodl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
          <p:cNvSpPr txBox="1">
            <a:spLocks noGrp="1" noChangeArrowheads="1"/>
          </p:cNvSpPr>
          <p:nvPr>
            <p:ph type="ctrTitle"/>
          </p:nvPr>
        </p:nvSpPr>
        <p:spPr bwMode="auto">
          <a:xfrm>
            <a:off x="685800" y="980728"/>
            <a:ext cx="7846640" cy="5400599"/>
          </a:xfrm>
          <a:prstGeom prst="rect">
            <a:avLst/>
          </a:prstGeom>
          <a:solidFill>
            <a:srgbClr val="FFFFFF"/>
          </a:solidFill>
          <a:ln w="9360">
            <a:solidFill>
              <a:srgbClr val="000000"/>
            </a:solidFill>
            <a:round/>
            <a:headEnd/>
            <a:tailEnd/>
          </a:ln>
        </p:spPr>
        <p:txBody>
          <a:bodyPr lIns="90000" tIns="73080" rIns="90000" bIns="45000" anchor="ctr">
            <a:normAutofit/>
          </a:bodyPr>
          <a:lstStyle>
            <a:lvl1pPr>
              <a:lnSpc>
                <a:spcPct val="102000"/>
              </a:lnSpc>
              <a:spcAft>
                <a:spcPts val="1425"/>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Calibri" pitchFamily="32" charset="0"/>
                <a:ea typeface="MS Gothic" pitchFamily="49" charset="-128"/>
              </a:defRPr>
            </a:lvl1pPr>
            <a:lvl2pPr>
              <a:lnSpc>
                <a:spcPct val="102000"/>
              </a:lnSpc>
              <a:spcAft>
                <a:spcPts val="1138"/>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Calibri" pitchFamily="32" charset="0"/>
                <a:ea typeface="MS Gothic" pitchFamily="49" charset="-128"/>
              </a:defRPr>
            </a:lvl2pPr>
            <a:lvl3pPr>
              <a:lnSpc>
                <a:spcPct val="102000"/>
              </a:lnSpc>
              <a:spcAft>
                <a:spcPts val="85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itchFamily="32" charset="0"/>
                <a:ea typeface="MS Gothic" pitchFamily="49" charset="-128"/>
              </a:defRPr>
            </a:lvl3pPr>
            <a:lvl4pPr>
              <a:lnSpc>
                <a:spcPct val="102000"/>
              </a:lnSpc>
              <a:spcAft>
                <a:spcPts val="575"/>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itchFamily="32" charset="0"/>
                <a:ea typeface="MS Gothic" pitchFamily="49" charset="-128"/>
              </a:defRPr>
            </a:lvl4pPr>
            <a:lvl5pPr>
              <a:lnSpc>
                <a:spcPct val="102000"/>
              </a:lnSpc>
              <a:spcAft>
                <a:spcPts val="288"/>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itchFamily="32" charset="0"/>
                <a:ea typeface="MS Gothic" pitchFamily="49" charset="-128"/>
              </a:defRPr>
            </a:lvl5pPr>
            <a:lvl6pPr marL="2514600" indent="-228600" defTabSz="449263" eaLnBrk="0" fontAlgn="base" hangingPunct="0">
              <a:lnSpc>
                <a:spcPct val="102000"/>
              </a:lnSpc>
              <a:spcBef>
                <a:spcPct val="0"/>
              </a:spcBef>
              <a:spcAft>
                <a:spcPts val="288"/>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itchFamily="32" charset="0"/>
                <a:ea typeface="MS Gothic" pitchFamily="49" charset="-128"/>
              </a:defRPr>
            </a:lvl6pPr>
            <a:lvl7pPr marL="2971800" indent="-228600" defTabSz="449263" eaLnBrk="0" fontAlgn="base" hangingPunct="0">
              <a:lnSpc>
                <a:spcPct val="102000"/>
              </a:lnSpc>
              <a:spcBef>
                <a:spcPct val="0"/>
              </a:spcBef>
              <a:spcAft>
                <a:spcPts val="288"/>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itchFamily="32" charset="0"/>
                <a:ea typeface="MS Gothic" pitchFamily="49" charset="-128"/>
              </a:defRPr>
            </a:lvl7pPr>
            <a:lvl8pPr marL="3429000" indent="-228600" defTabSz="449263" eaLnBrk="0" fontAlgn="base" hangingPunct="0">
              <a:lnSpc>
                <a:spcPct val="102000"/>
              </a:lnSpc>
              <a:spcBef>
                <a:spcPct val="0"/>
              </a:spcBef>
              <a:spcAft>
                <a:spcPts val="288"/>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itchFamily="32" charset="0"/>
                <a:ea typeface="MS Gothic" pitchFamily="49" charset="-128"/>
              </a:defRPr>
            </a:lvl8pPr>
            <a:lvl9pPr marL="3886200" indent="-228600" defTabSz="449263" eaLnBrk="0" fontAlgn="base" hangingPunct="0">
              <a:lnSpc>
                <a:spcPct val="102000"/>
              </a:lnSpc>
              <a:spcBef>
                <a:spcPct val="0"/>
              </a:spcBef>
              <a:spcAft>
                <a:spcPts val="288"/>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itchFamily="32" charset="0"/>
                <a:ea typeface="MS Gothic" pitchFamily="49" charset="-128"/>
              </a:defRPr>
            </a:lvl9pPr>
          </a:lstStyle>
          <a:p>
            <a:pPr algn="just" eaLnBrk="1" hangingPunct="1">
              <a:lnSpc>
                <a:spcPct val="93000"/>
              </a:lnSpc>
              <a:spcAft>
                <a:spcPct val="0"/>
              </a:spcAft>
            </a:pPr>
            <a:r>
              <a:rPr lang="es-ES" altLang="es-ES" sz="2800" b="1" dirty="0">
                <a:solidFill>
                  <a:schemeClr val="tx1"/>
                </a:solidFill>
                <a:latin typeface="+mn-lt"/>
              </a:rPr>
              <a:t>INFORMACIÓN Para los alumnos que aún no tienen una cuenta de correo electrónico de la Universidad de Granada (UGR)</a:t>
            </a:r>
          </a:p>
          <a:p>
            <a:pPr algn="just" eaLnBrk="1" hangingPunct="1">
              <a:lnSpc>
                <a:spcPct val="93000"/>
              </a:lnSpc>
              <a:spcAft>
                <a:spcPct val="0"/>
              </a:spcAft>
            </a:pPr>
            <a:endParaRPr lang="es-ES" altLang="es-ES" sz="2800" b="1" dirty="0">
              <a:solidFill>
                <a:schemeClr val="tx1"/>
              </a:solidFill>
              <a:latin typeface="+mn-lt"/>
            </a:endParaRPr>
          </a:p>
          <a:p>
            <a:pPr algn="just" eaLnBrk="1" hangingPunct="1">
              <a:lnSpc>
                <a:spcPct val="93000"/>
              </a:lnSpc>
              <a:spcAft>
                <a:spcPct val="0"/>
              </a:spcAft>
            </a:pPr>
            <a:r>
              <a:rPr lang="es-ES" altLang="es-ES" sz="2800" b="1" u="sng" dirty="0">
                <a:solidFill>
                  <a:schemeClr val="tx1"/>
                </a:solidFill>
                <a:latin typeface="+mn-lt"/>
              </a:rPr>
              <a:t>Crear cuenta de correo electrónico</a:t>
            </a:r>
          </a:p>
          <a:p>
            <a:pPr algn="just" eaLnBrk="1" hangingPunct="1">
              <a:lnSpc>
                <a:spcPct val="93000"/>
              </a:lnSpc>
              <a:spcAft>
                <a:spcPct val="0"/>
              </a:spcAft>
            </a:pPr>
            <a:r>
              <a:rPr lang="es-ES" altLang="es-ES" sz="2800" b="1" dirty="0">
                <a:solidFill>
                  <a:schemeClr val="tx1"/>
                </a:solidFill>
                <a:latin typeface="+mn-lt"/>
              </a:rPr>
              <a:t>Una vez </a:t>
            </a:r>
            <a:r>
              <a:rPr lang="es-ES" altLang="es-ES" sz="2800" b="1" dirty="0" smtClean="0">
                <a:solidFill>
                  <a:schemeClr val="tx1"/>
                </a:solidFill>
                <a:latin typeface="+mn-lt"/>
              </a:rPr>
              <a:t>que ha obtenido el </a:t>
            </a:r>
            <a:r>
              <a:rPr lang="es-ES" altLang="es-ES" sz="2800" b="1" dirty="0">
                <a:solidFill>
                  <a:schemeClr val="tx1"/>
                </a:solidFill>
                <a:latin typeface="+mn-lt"/>
              </a:rPr>
              <a:t>PIN de Acceso Identificado </a:t>
            </a:r>
            <a:r>
              <a:rPr lang="es-ES" altLang="es-ES" sz="2800" b="1" dirty="0" smtClean="0">
                <a:solidFill>
                  <a:schemeClr val="tx1"/>
                </a:solidFill>
                <a:latin typeface="+mn-lt"/>
              </a:rPr>
              <a:t>tras la realización de la automatrícula, ha </a:t>
            </a:r>
            <a:r>
              <a:rPr lang="es-ES" altLang="es-ES" sz="2800" b="1" dirty="0" smtClean="0">
                <a:solidFill>
                  <a:schemeClr val="tx1"/>
                </a:solidFill>
                <a:latin typeface="+mn-lt"/>
              </a:rPr>
              <a:t>de </a:t>
            </a:r>
            <a:r>
              <a:rPr lang="es-ES" altLang="es-ES" sz="2800" b="1" dirty="0">
                <a:solidFill>
                  <a:schemeClr val="tx1"/>
                </a:solidFill>
                <a:latin typeface="+mn-lt"/>
              </a:rPr>
              <a:t>crear una cuenta de correo </a:t>
            </a:r>
            <a:r>
              <a:rPr lang="es-ES" altLang="es-ES" sz="2800" b="1" dirty="0" smtClean="0">
                <a:solidFill>
                  <a:schemeClr val="tx1"/>
                </a:solidFill>
                <a:latin typeface="+mn-lt"/>
              </a:rPr>
              <a:t>electrónico de la Universidad de Granada.</a:t>
            </a:r>
            <a:endParaRPr lang="es-ES" altLang="es-ES" sz="2800" dirty="0">
              <a:solidFill>
                <a:schemeClr val="tx1"/>
              </a:solidFill>
              <a:latin typeface="+mn-lt"/>
            </a:endParaRPr>
          </a:p>
          <a:p>
            <a:pPr algn="just" eaLnBrk="1" hangingPunct="1">
              <a:lnSpc>
                <a:spcPct val="93000"/>
              </a:lnSpc>
              <a:spcAft>
                <a:spcPct val="0"/>
              </a:spcAft>
            </a:pPr>
            <a:r>
              <a:rPr lang="es-ES" altLang="es-ES" sz="2800" b="1" dirty="0" smtClean="0">
                <a:solidFill>
                  <a:schemeClr val="tx1"/>
                </a:solidFill>
                <a:latin typeface="+mn-lt"/>
              </a:rPr>
              <a:t/>
            </a:r>
            <a:br>
              <a:rPr lang="es-ES" altLang="es-ES" sz="2800" b="1" dirty="0" smtClean="0">
                <a:solidFill>
                  <a:schemeClr val="tx1"/>
                </a:solidFill>
                <a:latin typeface="+mn-lt"/>
              </a:rPr>
            </a:br>
            <a:r>
              <a:rPr lang="es-ES" altLang="es-ES" sz="2800" b="1" dirty="0" smtClean="0">
                <a:solidFill>
                  <a:schemeClr val="tx1"/>
                </a:solidFill>
                <a:latin typeface="+mn-lt"/>
              </a:rPr>
              <a:t>Estos son los pasos </a:t>
            </a:r>
            <a:r>
              <a:rPr lang="es-ES" altLang="es-ES" sz="2800" b="1" dirty="0">
                <a:solidFill>
                  <a:schemeClr val="tx1"/>
                </a:solidFill>
                <a:latin typeface="+mn-lt"/>
              </a:rPr>
              <a:t>a </a:t>
            </a:r>
            <a:r>
              <a:rPr lang="es-ES" altLang="es-ES" sz="2800" b="1" dirty="0" smtClean="0">
                <a:solidFill>
                  <a:schemeClr val="tx1"/>
                </a:solidFill>
                <a:latin typeface="+mn-lt"/>
              </a:rPr>
              <a:t>seguir: </a:t>
            </a:r>
            <a:endParaRPr lang="es-ES" altLang="es-ES" sz="2800" b="1" dirty="0">
              <a:solidFill>
                <a:schemeClr val="tx1"/>
              </a:solidFill>
              <a:latin typeface="+mn-lt"/>
            </a:endParaRPr>
          </a:p>
        </p:txBody>
      </p:sp>
    </p:spTree>
    <p:extLst>
      <p:ext uri="{BB962C8B-B14F-4D97-AF65-F5344CB8AC3E}">
        <p14:creationId xmlns:p14="http://schemas.microsoft.com/office/powerpoint/2010/main" val="40041898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692696"/>
            <a:ext cx="8229600" cy="72006"/>
          </a:xfrm>
        </p:spPr>
        <p:txBody>
          <a:bodyPr>
            <a:normAutofit fontScale="90000"/>
          </a:bodyPr>
          <a:lstStyle/>
          <a:p>
            <a:r>
              <a:rPr lang="es-ES" b="1" dirty="0" smtClean="0"/>
              <a:t>Creación de una cuenta de correo</a:t>
            </a:r>
            <a:br>
              <a:rPr lang="es-ES" b="1" dirty="0" smtClean="0"/>
            </a:br>
            <a:endParaRPr lang="es-ES" b="1" dirty="0"/>
          </a:p>
        </p:txBody>
      </p:sp>
      <p:sp>
        <p:nvSpPr>
          <p:cNvPr id="3" name="2 Marcador de contenido"/>
          <p:cNvSpPr>
            <a:spLocks noGrp="1"/>
          </p:cNvSpPr>
          <p:nvPr>
            <p:ph idx="1"/>
          </p:nvPr>
        </p:nvSpPr>
        <p:spPr>
          <a:xfrm>
            <a:off x="457200" y="764704"/>
            <a:ext cx="8229600" cy="5361459"/>
          </a:xfrm>
        </p:spPr>
        <p:txBody>
          <a:bodyPr/>
          <a:lstStyle/>
          <a:p>
            <a:r>
              <a:rPr lang="es-ES" sz="2600" dirty="0" smtClean="0"/>
              <a:t>Acceda a la página principal de la Universidad de Granada y Seleccione Oficina Virtual/Acceso </a:t>
            </a:r>
            <a:r>
              <a:rPr lang="es-ES" sz="2600" dirty="0" smtClean="0"/>
              <a:t>Identificado</a:t>
            </a:r>
          </a:p>
          <a:p>
            <a:endParaRPr lang="es-ES" sz="2800" dirty="0" smtClean="0"/>
          </a:p>
          <a:p>
            <a:endParaRPr lang="es-ES" dirty="0"/>
          </a:p>
        </p:txBody>
      </p:sp>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9712" y="1628801"/>
            <a:ext cx="5924525" cy="4896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3 Flecha derecha"/>
          <p:cNvSpPr/>
          <p:nvPr/>
        </p:nvSpPr>
        <p:spPr>
          <a:xfrm>
            <a:off x="1927070" y="6177090"/>
            <a:ext cx="288032" cy="2423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8392794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smtClean="0"/>
              <a:t>Creación de una cuenta de correo</a:t>
            </a:r>
            <a:br>
              <a:rPr lang="es-ES" b="1" dirty="0" smtClean="0"/>
            </a:br>
            <a:endParaRPr lang="es-ES" dirty="0"/>
          </a:p>
        </p:txBody>
      </p:sp>
      <p:sp>
        <p:nvSpPr>
          <p:cNvPr id="3" name="2 Marcador de contenido"/>
          <p:cNvSpPr>
            <a:spLocks noGrp="1"/>
          </p:cNvSpPr>
          <p:nvPr>
            <p:ph idx="1"/>
          </p:nvPr>
        </p:nvSpPr>
        <p:spPr>
          <a:xfrm>
            <a:off x="457200" y="1600200"/>
            <a:ext cx="8229600" cy="4853136"/>
          </a:xfrm>
        </p:spPr>
        <p:txBody>
          <a:bodyPr>
            <a:normAutofit fontScale="92500" lnSpcReduction="10000"/>
          </a:bodyPr>
          <a:lstStyle/>
          <a:p>
            <a:r>
              <a:rPr lang="es-ES" dirty="0" smtClean="0"/>
              <a:t>Introduzca su DNI (sin letra) y el número PIN proporcionado al realizar la </a:t>
            </a:r>
            <a:r>
              <a:rPr lang="es-ES" dirty="0" smtClean="0"/>
              <a:t>automatrícula.</a:t>
            </a:r>
          </a:p>
          <a:p>
            <a:pPr marL="0" indent="0">
              <a:buNone/>
            </a:pPr>
            <a:endParaRPr lang="es-ES" dirty="0" smtClean="0"/>
          </a:p>
          <a:p>
            <a:r>
              <a:rPr lang="es-ES" dirty="0" smtClean="0"/>
              <a:t>En el acceso identificado puede acceder a distintos servicios</a:t>
            </a:r>
            <a:r>
              <a:rPr lang="es-ES" altLang="es-ES" dirty="0" smtClean="0"/>
              <a:t> </a:t>
            </a:r>
            <a:r>
              <a:rPr lang="es-ES" altLang="es-ES" dirty="0"/>
              <a:t>de la UGR, tales como consulta de expediente, pagos, </a:t>
            </a:r>
            <a:r>
              <a:rPr lang="es-ES" altLang="es-ES" dirty="0" smtClean="0"/>
              <a:t>menú de comedor, etc</a:t>
            </a:r>
            <a:r>
              <a:rPr lang="es-ES" altLang="es-ES" dirty="0"/>
              <a:t>.</a:t>
            </a:r>
            <a:endParaRPr lang="es-ES" dirty="0" smtClean="0"/>
          </a:p>
          <a:p>
            <a:pPr marL="0" indent="0">
              <a:buNone/>
            </a:pPr>
            <a:r>
              <a:rPr lang="es-ES" sz="2800" dirty="0" smtClean="0"/>
              <a:t> </a:t>
            </a:r>
            <a:endParaRPr lang="es-ES" sz="2800" dirty="0" smtClean="0"/>
          </a:p>
          <a:p>
            <a:r>
              <a:rPr lang="es-ES" dirty="0" smtClean="0"/>
              <a:t>Busque la aplicación “Correo electrónico” y siga las instrucciones que se le indican con respecto a la creación de usuario y clave</a:t>
            </a:r>
            <a:endParaRPr lang="es-ES" dirty="0"/>
          </a:p>
        </p:txBody>
      </p:sp>
    </p:spTree>
    <p:extLst>
      <p:ext uri="{BB962C8B-B14F-4D97-AF65-F5344CB8AC3E}">
        <p14:creationId xmlns:p14="http://schemas.microsoft.com/office/powerpoint/2010/main" val="31873464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smtClean="0"/>
              <a:t>Creación de una cuenta de correo</a:t>
            </a:r>
            <a:br>
              <a:rPr lang="es-ES" b="1" dirty="0" smtClean="0"/>
            </a:br>
            <a:endParaRPr lang="es-ES" dirty="0"/>
          </a:p>
        </p:txBody>
      </p:sp>
      <p:sp>
        <p:nvSpPr>
          <p:cNvPr id="3" name="2 Marcador de contenido"/>
          <p:cNvSpPr>
            <a:spLocks noGrp="1"/>
          </p:cNvSpPr>
          <p:nvPr>
            <p:ph idx="1"/>
          </p:nvPr>
        </p:nvSpPr>
        <p:spPr/>
        <p:txBody>
          <a:bodyPr>
            <a:normAutofit/>
          </a:bodyPr>
          <a:lstStyle/>
          <a:p>
            <a:pPr marL="0" indent="0">
              <a:buNone/>
            </a:pPr>
            <a:r>
              <a:rPr lang="es-ES" altLang="es-ES" sz="2800" dirty="0" smtClean="0">
                <a:solidFill>
                  <a:schemeClr val="tx1"/>
                </a:solidFill>
                <a:latin typeface="+mj-lt"/>
              </a:rPr>
              <a:t>Una vez creada la cuenta  de correo, con esa cuenta y clave, se podrá acceder a las correspondientes asignaturas de la </a:t>
            </a:r>
            <a:r>
              <a:rPr lang="es-ES" altLang="es-ES" sz="2800" dirty="0" smtClean="0">
                <a:solidFill>
                  <a:schemeClr val="tx1"/>
                </a:solidFill>
                <a:latin typeface="+mj-lt"/>
              </a:rPr>
              <a:t>Plataforma de docencia </a:t>
            </a:r>
            <a:r>
              <a:rPr lang="es-ES" altLang="es-ES" sz="2800" dirty="0" smtClean="0">
                <a:solidFill>
                  <a:schemeClr val="tx1"/>
                </a:solidFill>
                <a:latin typeface="+mj-lt"/>
              </a:rPr>
              <a:t>PRADO 2 en </a:t>
            </a:r>
            <a:r>
              <a:rPr lang="es-ES" altLang="es-ES" sz="2800" dirty="0" smtClean="0">
                <a:solidFill>
                  <a:schemeClr val="tx1"/>
                </a:solidFill>
                <a:latin typeface="+mj-lt"/>
              </a:rPr>
              <a:t>las </a:t>
            </a:r>
            <a:r>
              <a:rPr lang="es-ES" altLang="es-ES" sz="2800" dirty="0" smtClean="0">
                <a:solidFill>
                  <a:schemeClr val="tx1"/>
                </a:solidFill>
                <a:latin typeface="+mj-lt"/>
              </a:rPr>
              <a:t>que esté </a:t>
            </a:r>
            <a:r>
              <a:rPr lang="es-ES" altLang="es-ES" sz="2800" dirty="0" smtClean="0">
                <a:solidFill>
                  <a:schemeClr val="tx1"/>
                </a:solidFill>
                <a:latin typeface="+mj-lt"/>
              </a:rPr>
              <a:t>matriculado:</a:t>
            </a:r>
          </a:p>
          <a:p>
            <a:pPr marL="0" indent="0">
              <a:buNone/>
            </a:pPr>
            <a:endParaRPr lang="es-ES" sz="2800" dirty="0">
              <a:latin typeface="+mj-lt"/>
            </a:endParaRPr>
          </a:p>
          <a:p>
            <a:pPr marL="0" indent="0">
              <a:buNone/>
            </a:pPr>
            <a:r>
              <a:rPr lang="es-ES" sz="2800" dirty="0">
                <a:latin typeface="+mj-lt"/>
                <a:hlinkClick r:id="rId2"/>
              </a:rPr>
              <a:t>https://prado.ugr.es/moodle/</a:t>
            </a:r>
            <a:endParaRPr lang="es-ES" sz="2800" dirty="0">
              <a:latin typeface="+mj-lt"/>
            </a:endParaRPr>
          </a:p>
        </p:txBody>
      </p:sp>
    </p:spTree>
    <p:extLst>
      <p:ext uri="{BB962C8B-B14F-4D97-AF65-F5344CB8AC3E}">
        <p14:creationId xmlns:p14="http://schemas.microsoft.com/office/powerpoint/2010/main" val="91038300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1542</TotalTime>
  <Words>197</Words>
  <Application>Microsoft Office PowerPoint</Application>
  <PresentationFormat>Presentación en pantalla (4:3)</PresentationFormat>
  <Paragraphs>17</Paragraphs>
  <Slides>4</Slides>
  <Notes>0</Notes>
  <HiddenSlides>0</HiddenSlides>
  <MMClips>0</MMClips>
  <ScaleCrop>false</ScaleCrop>
  <HeadingPairs>
    <vt:vector size="4" baseType="variant">
      <vt:variant>
        <vt:lpstr>Tema</vt:lpstr>
      </vt:variant>
      <vt:variant>
        <vt:i4>1</vt:i4>
      </vt:variant>
      <vt:variant>
        <vt:lpstr>Títulos de diapositiva</vt:lpstr>
      </vt:variant>
      <vt:variant>
        <vt:i4>4</vt:i4>
      </vt:variant>
    </vt:vector>
  </HeadingPairs>
  <TitlesOfParts>
    <vt:vector size="5" baseType="lpstr">
      <vt:lpstr>Tema de Office</vt:lpstr>
      <vt:lpstr>INFORMACIÓN Para los alumnos que aún no tienen una cuenta de correo electrónico de la Universidad de Granada (UGR)  Crear cuenta de correo electrónico Una vez que ha obtenido el PIN de Acceso Identificado tras la realización de la automatrícula, ha de crear una cuenta de correo electrónico de la Universidad de Granada.  Estos son los pasos a seguir: </vt:lpstr>
      <vt:lpstr>Creación de una cuenta de correo </vt:lpstr>
      <vt:lpstr>Creación de una cuenta de correo </vt:lpstr>
      <vt:lpstr>Creación de una cuenta de correo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INFORMACIÓN Para los alumnos que aún no tienen una cuenta de correo electrónico de la Universidad de Granada (UGR)  Crear cuenta de correo electrónico Una vez que la Escuela Internacional de Posgrado (epmasteres@ugr.es) os haya proporcionado el PIN de Acceso Identificado ha que crear una cuenta de correo electrónico. Estos son los pasos a seguir:</dc:title>
  <dc:creator>Univerisidad de Granada</dc:creator>
  <cp:lastModifiedBy>Carlos Lopez</cp:lastModifiedBy>
  <cp:revision>6</cp:revision>
  <dcterms:created xsi:type="dcterms:W3CDTF">2017-09-21T08:50:02Z</dcterms:created>
  <dcterms:modified xsi:type="dcterms:W3CDTF">2019-04-02T18:34:22Z</dcterms:modified>
</cp:coreProperties>
</file>