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6" r:id="rId2"/>
    <p:sldId id="257" r:id="rId3"/>
    <p:sldId id="260" r:id="rId4"/>
    <p:sldId id="277" r:id="rId5"/>
    <p:sldId id="278" r:id="rId6"/>
    <p:sldId id="279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1"/>
    <a:srgbClr val="FFE79B"/>
    <a:srgbClr val="FFDB69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474" y="-1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C3D4A-2842-473A-A68B-0622FD391901}" type="datetimeFigureOut">
              <a:rPr lang="es-ES" smtClean="0"/>
              <a:t>15/06/2021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D3710-2A2D-4EC0-898C-D058D7BC0F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88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710-2A2D-4EC0-898C-D058D7BC0FE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732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710-2A2D-4EC0-898C-D058D7BC0FE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537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710-2A2D-4EC0-898C-D058D7BC0FE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4903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710-2A2D-4EC0-898C-D058D7BC0FE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989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710-2A2D-4EC0-898C-D058D7BC0FE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5359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710-2A2D-4EC0-898C-D058D7BC0FE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151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15/06/2021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15/06/2021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15/06/2021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15/06/2021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sede.ugr.es/procs/Titulos-Solicitud-de-Titulo-universitario-oficial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ede.ugr.es/Hades/?destino=MISPROCEDIMIENTOS#no-back-button" TargetMode="Externa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ede.ugr.es/Hades/?destino=MISPROCEDIMIENTOS#no-back-button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ede.ugr.es/Hades/?destino=Hermes#no-back-button" TargetMode="External"/><Relationship Id="rId5" Type="http://schemas.openxmlformats.org/officeDocument/2006/relationships/hyperlink" Target="https://www.juntadeandalucia.es/boja/2020/148/BOJA20-148-00016-8541-01_00175892.pdf" TargetMode="External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sede.ugr.es/Hades/?destino=Hermes#no-back-button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hyperlink" Target="https://oficinavirtual.ugr.es/ai/" TargetMode="Externa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ede.ugr.es/Hades/?destino=Hermes#no-back-button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escuelaposgrado.ugr.es/pages/masteres_oficiales/tramites_admin_alumnos_master/solicitud_de_titulo#__doku_solicitud_del_titulo_de_master_universitario" TargetMode="External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9DBF553-85F9-4287-AA49-C04ECF84A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628233"/>
              </p:ext>
            </p:extLst>
          </p:nvPr>
        </p:nvGraphicFramePr>
        <p:xfrm>
          <a:off x="1449238" y="4642840"/>
          <a:ext cx="3502326" cy="1211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2326">
                  <a:extLst>
                    <a:ext uri="{9D8B030D-6E8A-4147-A177-3AD203B41FA5}">
                      <a16:colId xmlns:a16="http://schemas.microsoft.com/office/drawing/2014/main" val="2073644555"/>
                    </a:ext>
                  </a:extLst>
                </a:gridCol>
              </a:tblGrid>
              <a:tr h="167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27115"/>
                  </a:ext>
                </a:extLst>
              </a:tr>
              <a:tr h="808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Vicerrectorado</a:t>
                      </a:r>
                      <a:r>
                        <a:rPr lang="es-ES" sz="1400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de Docencia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400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Escuela Internacional de Posgrado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09265" algn="l"/>
                        </a:tabLs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420324"/>
                  </a:ext>
                </a:extLst>
              </a:tr>
            </a:tbl>
          </a:graphicData>
        </a:graphic>
      </p:graphicFrame>
      <p:pic>
        <p:nvPicPr>
          <p:cNvPr id="5" name="8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09" y="912850"/>
            <a:ext cx="4040823" cy="372999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6314536" y="-86264"/>
            <a:ext cx="2829464" cy="69442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13">
            <a:extLst>
              <a:ext uri="{FF2B5EF4-FFF2-40B4-BE49-F238E27FC236}">
                <a16:creationId xmlns:a16="http://schemas.microsoft.com/office/drawing/2014/main" id="{65E27FF5-312F-49BF-BF1A-DA23A7F1F9DE}"/>
              </a:ext>
            </a:extLst>
          </p:cNvPr>
          <p:cNvSpPr txBox="1"/>
          <p:nvPr/>
        </p:nvSpPr>
        <p:spPr>
          <a:xfrm rot="16200000">
            <a:off x="4575726" y="2394806"/>
            <a:ext cx="62898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000" b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Solicitud/Retirada de TÍTULO</a:t>
            </a:r>
          </a:p>
          <a:p>
            <a:pPr algn="ctr"/>
            <a:r>
              <a:rPr lang="es-ES" sz="4000" b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Másteres Universitarios</a:t>
            </a:r>
          </a:p>
        </p:txBody>
      </p:sp>
    </p:spTree>
    <p:extLst>
      <p:ext uri="{BB962C8B-B14F-4D97-AF65-F5344CB8AC3E}">
        <p14:creationId xmlns:p14="http://schemas.microsoft.com/office/powerpoint/2010/main" val="2708731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WhatsApp Image 2020-07-29 at 10.53.21.jpe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80000">
            <a:off x="-770952" y="-704707"/>
            <a:ext cx="13427848" cy="766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0" detail="0"/>
                    </a14:imgEffect>
                    <a14:imgEffect>
                      <a14:colorTemperature colorTemp="297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14" t="9952" r="20386" b="35466"/>
          <a:stretch/>
        </p:blipFill>
        <p:spPr>
          <a:xfrm>
            <a:off x="4131220" y="3212976"/>
            <a:ext cx="8255476" cy="692180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907704" y="134076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36679" y="2345019"/>
            <a:ext cx="224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rbel" panose="020B0503020204020204" pitchFamily="34" charset="0"/>
              </a:rPr>
              <a:t> Solicítalo en Sede Electrónica</a:t>
            </a:r>
            <a:endParaRPr lang="es-ES" sz="2200" dirty="0">
              <a:latin typeface="Corbel" panose="020B0503020204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3528" y="476672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spc="300" dirty="0">
                <a:solidFill>
                  <a:srgbClr val="FFC000"/>
                </a:solidFill>
                <a:latin typeface="Corbel" panose="020B0503020204020204" pitchFamily="34" charset="0"/>
              </a:rPr>
              <a:t> ¿</a:t>
            </a:r>
            <a:r>
              <a:rPr lang="es-ES" sz="4400" b="1" spc="300" dirty="0">
                <a:solidFill>
                  <a:srgbClr val="FFC000"/>
                </a:solidFill>
                <a:latin typeface="Corbel" panose="020B0503020204020204" pitchFamily="34" charset="0"/>
              </a:rPr>
              <a:t>Has finalizado el máster y quieres obtener tu título?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793332" y="119675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orbel" panose="020B0503020204020204" pitchFamily="34" charset="0"/>
              </a:rPr>
              <a:t> </a:t>
            </a:r>
            <a:endParaRPr lang="es-ES" sz="2200" dirty="0">
              <a:latin typeface="Corbel" panose="020B0503020204020204" pitchFamily="34" charset="0"/>
            </a:endParaRPr>
          </a:p>
          <a:p>
            <a:pPr algn="just"/>
            <a:endParaRPr lang="es-ES" sz="2200" dirty="0">
              <a:latin typeface="Corbel" panose="020B0503020204020204" pitchFamily="34" charset="0"/>
            </a:endParaRPr>
          </a:p>
        </p:txBody>
      </p:sp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25A15217-DF1E-41EE-A683-F786839E9EC5}"/>
              </a:ext>
            </a:extLst>
          </p:cNvPr>
          <p:cNvSpPr/>
          <p:nvPr/>
        </p:nvSpPr>
        <p:spPr>
          <a:xfrm>
            <a:off x="573667" y="3060829"/>
            <a:ext cx="1512168" cy="1272883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1" name="15 CuadroTexto">
            <a:extLst>
              <a:ext uri="{FF2B5EF4-FFF2-40B4-BE49-F238E27FC236}">
                <a16:creationId xmlns:a16="http://schemas.microsoft.com/office/drawing/2014/main" id="{128C95B7-66B8-4AEF-B2BC-51F64F4856CB}"/>
              </a:ext>
            </a:extLst>
          </p:cNvPr>
          <p:cNvSpPr txBox="1"/>
          <p:nvPr/>
        </p:nvSpPr>
        <p:spPr>
          <a:xfrm>
            <a:off x="2022786" y="5358701"/>
            <a:ext cx="22457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rbel" panose="020B0503020204020204" pitchFamily="34" charset="0"/>
              </a:rPr>
              <a:t> Espera a que  comprueben  tu expediente y te emitan la carta de pago</a:t>
            </a:r>
            <a:endParaRPr lang="es-ES" sz="2200" dirty="0">
              <a:latin typeface="Corbel" panose="020B0503020204020204" pitchFamily="34" charset="0"/>
            </a:endParaRPr>
          </a:p>
        </p:txBody>
      </p:sp>
      <p:sp>
        <p:nvSpPr>
          <p:cNvPr id="12" name="Flecha: pentágono 11">
            <a:extLst>
              <a:ext uri="{FF2B5EF4-FFF2-40B4-BE49-F238E27FC236}">
                <a16:creationId xmlns:a16="http://schemas.microsoft.com/office/drawing/2014/main" id="{C0CFE2BE-82FE-43CE-90B6-343E36CF93A9}"/>
              </a:ext>
            </a:extLst>
          </p:cNvPr>
          <p:cNvSpPr/>
          <p:nvPr/>
        </p:nvSpPr>
        <p:spPr>
          <a:xfrm>
            <a:off x="2263948" y="4062468"/>
            <a:ext cx="1512168" cy="1272883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3" name="15 CuadroTexto">
            <a:extLst>
              <a:ext uri="{FF2B5EF4-FFF2-40B4-BE49-F238E27FC236}">
                <a16:creationId xmlns:a16="http://schemas.microsoft.com/office/drawing/2014/main" id="{01AE7B24-D495-4E3B-A343-D88432D110E7}"/>
              </a:ext>
            </a:extLst>
          </p:cNvPr>
          <p:cNvSpPr txBox="1"/>
          <p:nvPr/>
        </p:nvSpPr>
        <p:spPr>
          <a:xfrm>
            <a:off x="3939987" y="2354891"/>
            <a:ext cx="224573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rbel" panose="020B0503020204020204" pitchFamily="34" charset="0"/>
              </a:rPr>
              <a:t>  Abona la tasa de expedición</a:t>
            </a:r>
            <a:endParaRPr lang="es-ES" sz="2200" dirty="0">
              <a:latin typeface="Corbel" panose="020B0503020204020204" pitchFamily="34" charset="0"/>
            </a:endParaRPr>
          </a:p>
          <a:p>
            <a:endParaRPr lang="es-ES" sz="2200" dirty="0">
              <a:latin typeface="Corbel" panose="020B0503020204020204" pitchFamily="34" charset="0"/>
            </a:endParaRPr>
          </a:p>
        </p:txBody>
      </p:sp>
      <p:sp>
        <p:nvSpPr>
          <p:cNvPr id="14" name="Flecha: pentágono 13">
            <a:extLst>
              <a:ext uri="{FF2B5EF4-FFF2-40B4-BE49-F238E27FC236}">
                <a16:creationId xmlns:a16="http://schemas.microsoft.com/office/drawing/2014/main" id="{66C79961-D07B-4BA7-8CCF-BB2D4879B684}"/>
              </a:ext>
            </a:extLst>
          </p:cNvPr>
          <p:cNvSpPr/>
          <p:nvPr/>
        </p:nvSpPr>
        <p:spPr>
          <a:xfrm>
            <a:off x="4076975" y="3070701"/>
            <a:ext cx="1512168" cy="1272883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5" name="15 CuadroTexto">
            <a:extLst>
              <a:ext uri="{FF2B5EF4-FFF2-40B4-BE49-F238E27FC236}">
                <a16:creationId xmlns:a16="http://schemas.microsoft.com/office/drawing/2014/main" id="{9A5E1F39-BB48-4FB9-BB9F-17F52654C370}"/>
              </a:ext>
            </a:extLst>
          </p:cNvPr>
          <p:cNvSpPr txBox="1"/>
          <p:nvPr/>
        </p:nvSpPr>
        <p:spPr>
          <a:xfrm>
            <a:off x="5519208" y="5351669"/>
            <a:ext cx="224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rbel" panose="020B0503020204020204" pitchFamily="34" charset="0"/>
              </a:rPr>
              <a:t> Descarga el resguardo electrónico</a:t>
            </a:r>
            <a:endParaRPr lang="es-ES" sz="2200" dirty="0">
              <a:latin typeface="Corbel" panose="020B0503020204020204" pitchFamily="34" charset="0"/>
            </a:endParaRPr>
          </a:p>
        </p:txBody>
      </p:sp>
      <p:sp>
        <p:nvSpPr>
          <p:cNvPr id="17" name="Flecha: pentágono 16">
            <a:extLst>
              <a:ext uri="{FF2B5EF4-FFF2-40B4-BE49-F238E27FC236}">
                <a16:creationId xmlns:a16="http://schemas.microsoft.com/office/drawing/2014/main" id="{6618524F-75B8-4353-B54F-D132C501435C}"/>
              </a:ext>
            </a:extLst>
          </p:cNvPr>
          <p:cNvSpPr/>
          <p:nvPr/>
        </p:nvSpPr>
        <p:spPr>
          <a:xfrm>
            <a:off x="5589143" y="4062468"/>
            <a:ext cx="1512168" cy="1272883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8" name="15 CuadroTexto">
            <a:extLst>
              <a:ext uri="{FF2B5EF4-FFF2-40B4-BE49-F238E27FC236}">
                <a16:creationId xmlns:a16="http://schemas.microsoft.com/office/drawing/2014/main" id="{6BA6E0E6-C536-43B4-A513-F2FD3459981A}"/>
              </a:ext>
            </a:extLst>
          </p:cNvPr>
          <p:cNvSpPr txBox="1"/>
          <p:nvPr/>
        </p:nvSpPr>
        <p:spPr>
          <a:xfrm>
            <a:off x="7136091" y="2574196"/>
            <a:ext cx="224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rbel" panose="020B0503020204020204" pitchFamily="34" charset="0"/>
              </a:rPr>
              <a:t> Recoge el título</a:t>
            </a:r>
            <a:endParaRPr lang="es-ES" sz="2200" dirty="0">
              <a:latin typeface="Corbel" panose="020B0503020204020204" pitchFamily="34" charset="0"/>
            </a:endParaRPr>
          </a:p>
        </p:txBody>
      </p:sp>
      <p:sp>
        <p:nvSpPr>
          <p:cNvPr id="19" name="Flecha: pentágono 18">
            <a:extLst>
              <a:ext uri="{FF2B5EF4-FFF2-40B4-BE49-F238E27FC236}">
                <a16:creationId xmlns:a16="http://schemas.microsoft.com/office/drawing/2014/main" id="{91F4E076-36DA-4ED8-AC54-5F6DB3255808}"/>
              </a:ext>
            </a:extLst>
          </p:cNvPr>
          <p:cNvSpPr/>
          <p:nvPr/>
        </p:nvSpPr>
        <p:spPr>
          <a:xfrm>
            <a:off x="7271640" y="3070701"/>
            <a:ext cx="1512168" cy="1272883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4006354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43484" y="1924385"/>
            <a:ext cx="20883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200" dirty="0">
                <a:latin typeface="Gill Sans"/>
              </a:rPr>
              <a:t>Accede al trámite habilitado en Sede Electrónica.</a:t>
            </a:r>
          </a:p>
          <a:p>
            <a:pPr algn="l"/>
            <a:r>
              <a:rPr lang="es-ES" sz="1000" b="0" i="0" dirty="0">
                <a:solidFill>
                  <a:srgbClr val="656262"/>
                </a:solidFill>
                <a:effectLst/>
                <a:latin typeface="Gill Sans"/>
              </a:rPr>
              <a:t>La tramitación de títulos es gestionada por el equipo de títulos de la Escuela Internacional de Posgrado. </a:t>
            </a:r>
            <a:r>
              <a:rPr lang="es-ES" sz="1000" b="1" i="0" dirty="0">
                <a:solidFill>
                  <a:srgbClr val="656262"/>
                </a:solidFill>
                <a:effectLst/>
                <a:latin typeface="Gill Sans"/>
              </a:rPr>
              <a:t>Todas las solicitudes se inician y tramitan exclusivamente de forma telemática a través de Sede Electrónica </a:t>
            </a:r>
            <a:r>
              <a:rPr lang="es-ES" sz="1000" b="0" i="0" dirty="0">
                <a:solidFill>
                  <a:srgbClr val="656262"/>
                </a:solidFill>
                <a:effectLst/>
                <a:latin typeface="Gill Sans"/>
              </a:rPr>
              <a:t>. </a:t>
            </a:r>
          </a:p>
          <a:p>
            <a:pPr algn="l"/>
            <a:endParaRPr lang="es-ES" sz="1000" dirty="0">
              <a:solidFill>
                <a:srgbClr val="656262"/>
              </a:solidFill>
              <a:latin typeface="Gill Sans"/>
            </a:endParaRPr>
          </a:p>
          <a:p>
            <a:pPr algn="l"/>
            <a:r>
              <a:rPr lang="es-ES" sz="1000" b="0" i="0" dirty="0">
                <a:solidFill>
                  <a:srgbClr val="656262"/>
                </a:solidFill>
                <a:effectLst/>
                <a:latin typeface="Gill Sans"/>
              </a:rPr>
              <a:t>A continuación, te indicamos el enlace al trámite habilitado:</a:t>
            </a:r>
          </a:p>
          <a:p>
            <a:pPr algn="l"/>
            <a:r>
              <a:rPr lang="es-ES" sz="1000" b="0" i="0" u="none" strike="noStrike" dirty="0">
                <a:solidFill>
                  <a:srgbClr val="0573BB"/>
                </a:solidFill>
                <a:effectLst/>
                <a:latin typeface="Gill Sans"/>
                <a:hlinkClick r:id="rId3"/>
              </a:rPr>
              <a:t>https://sede.ugr.es/procs/Titulos-Solicitud-de-Titulo-universitario-oficial/</a:t>
            </a:r>
            <a:endParaRPr lang="es-ES" sz="1000" b="0" i="0" dirty="0">
              <a:solidFill>
                <a:srgbClr val="656262"/>
              </a:solidFill>
              <a:effectLst/>
              <a:latin typeface="Gill Sans"/>
            </a:endParaRPr>
          </a:p>
        </p:txBody>
      </p:sp>
      <p:pic>
        <p:nvPicPr>
          <p:cNvPr id="1026" name="Picture 2" descr="https://lh6.googleusercontent.com/7_soOed0PUbKOLEwW7HuwfcrBO0h4KJFh7izPxJtZYkEDiRBWJYJZbHA2z8xu7el-XpUyQ-SYRJyXvbNRuoCynrnYXtR1v3_6ccyFVNydfhNE6zrNsPxpvjmyFwgl6qMH3zf8sKR9-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33" y="1922606"/>
            <a:ext cx="426573" cy="48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5 CuadroTexto">
            <a:extLst>
              <a:ext uri="{FF2B5EF4-FFF2-40B4-BE49-F238E27FC236}">
                <a16:creationId xmlns:a16="http://schemas.microsoft.com/office/drawing/2014/main" id="{C3F6F987-0BAC-4EE8-8307-7624CDE7336D}"/>
              </a:ext>
            </a:extLst>
          </p:cNvPr>
          <p:cNvSpPr txBox="1"/>
          <p:nvPr/>
        </p:nvSpPr>
        <p:spPr>
          <a:xfrm>
            <a:off x="1979712" y="648712"/>
            <a:ext cx="224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rbel" panose="020B0503020204020204" pitchFamily="34" charset="0"/>
              </a:rPr>
              <a:t> Solicítalo en Sede Electrónica</a:t>
            </a:r>
            <a:endParaRPr lang="es-ES" sz="2200" dirty="0">
              <a:latin typeface="Corbel" panose="020B0503020204020204" pitchFamily="34" charset="0"/>
            </a:endParaRPr>
          </a:p>
        </p:txBody>
      </p:sp>
      <p:sp>
        <p:nvSpPr>
          <p:cNvPr id="13" name="Flecha: pentágono 12">
            <a:extLst>
              <a:ext uri="{FF2B5EF4-FFF2-40B4-BE49-F238E27FC236}">
                <a16:creationId xmlns:a16="http://schemas.microsoft.com/office/drawing/2014/main" id="{8D70C4A0-26D7-4308-A704-953390D831C1}"/>
              </a:ext>
            </a:extLst>
          </p:cNvPr>
          <p:cNvSpPr/>
          <p:nvPr/>
        </p:nvSpPr>
        <p:spPr>
          <a:xfrm>
            <a:off x="364519" y="348636"/>
            <a:ext cx="1512168" cy="1272883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5" name="9 Rectángulo">
            <a:extLst>
              <a:ext uri="{FF2B5EF4-FFF2-40B4-BE49-F238E27FC236}">
                <a16:creationId xmlns:a16="http://schemas.microsoft.com/office/drawing/2014/main" id="{2BCDFA6C-9F9A-4C53-B24F-E062B95781C9}"/>
              </a:ext>
            </a:extLst>
          </p:cNvPr>
          <p:cNvSpPr/>
          <p:nvPr/>
        </p:nvSpPr>
        <p:spPr>
          <a:xfrm>
            <a:off x="3753590" y="1922606"/>
            <a:ext cx="198900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200" dirty="0">
                <a:latin typeface="Gill Sans"/>
              </a:rPr>
              <a:t>Descarga y cumplimenta el impreso que figura en el recuadro antes de hacer clic en Acceso</a:t>
            </a:r>
            <a:r>
              <a:rPr lang="es-ES" sz="1050" dirty="0">
                <a:latin typeface="Corbel" panose="020B0503020204020204" pitchFamily="34" charset="0"/>
              </a:rPr>
              <a:t>. </a:t>
            </a:r>
          </a:p>
          <a:p>
            <a:pPr algn="l"/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Gill Sans"/>
              </a:rPr>
              <a:t>Al cumplimentar el impreso e</a:t>
            </a:r>
            <a:r>
              <a:rPr lang="es-E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Gill Sans"/>
              </a:rPr>
              <a:t>s muy importante que escribas tu nombre completo y que indiques correctamente las tildes de tu nombre y los datos relativos a tu nacimiento. </a:t>
            </a:r>
          </a:p>
          <a:p>
            <a:pPr algn="l"/>
            <a:r>
              <a:rPr lang="es-E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Gill Sans"/>
              </a:rPr>
              <a:t>En el apartado «SOLICITO», 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Gill Sans"/>
              </a:rPr>
              <a:t>indica el nombre y especialidad (si la tiene) de tu máster en </a:t>
            </a:r>
            <a:r>
              <a:rPr lang="es-E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Gill Sans"/>
              </a:rPr>
              <a:t> la tercera opción «Título de máster/doctor» e indica Escuela Internacional de Posgrado como centro. Cumplimentados el resto de campos, guárdalo en </a:t>
            </a:r>
            <a:r>
              <a:rPr lang="es-ES" sz="10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Gill Sans"/>
              </a:rPr>
              <a:t>pdf</a:t>
            </a:r>
            <a:r>
              <a:rPr lang="es-E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Gill Sans"/>
              </a:rPr>
              <a:t>. (NO ES NECESARIO FIRMARLO).</a:t>
            </a:r>
          </a:p>
          <a:p>
            <a:pPr algn="just"/>
            <a:endParaRPr lang="es-ES" sz="1200" dirty="0">
              <a:latin typeface="Corbel" panose="020B0503020204020204" pitchFamily="34" charset="0"/>
            </a:endParaRPr>
          </a:p>
        </p:txBody>
      </p:sp>
      <p:pic>
        <p:nvPicPr>
          <p:cNvPr id="16" name="Picture 2" descr="https://lh6.googleusercontent.com/7_soOed0PUbKOLEwW7HuwfcrBO0h4KJFh7izPxJtZYkEDiRBWJYJZbHA2z8xu7el-XpUyQ-SYRJyXvbNRuoCynrnYXtR1v3_6ccyFVNydfhNE6zrNsPxpvjmyFwgl6qMH3zf8sKR9-0">
            <a:extLst>
              <a:ext uri="{FF2B5EF4-FFF2-40B4-BE49-F238E27FC236}">
                <a16:creationId xmlns:a16="http://schemas.microsoft.com/office/drawing/2014/main" id="{5FD4140D-10E9-4F4D-B4D5-DF9BA18DF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391" y="1922606"/>
            <a:ext cx="426573" cy="48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9 Rectángulo">
            <a:extLst>
              <a:ext uri="{FF2B5EF4-FFF2-40B4-BE49-F238E27FC236}">
                <a16:creationId xmlns:a16="http://schemas.microsoft.com/office/drawing/2014/main" id="{8A0A1565-854D-4700-9101-0B91EC528D6C}"/>
              </a:ext>
            </a:extLst>
          </p:cNvPr>
          <p:cNvSpPr/>
          <p:nvPr/>
        </p:nvSpPr>
        <p:spPr>
          <a:xfrm>
            <a:off x="6444208" y="1924385"/>
            <a:ext cx="2304256" cy="508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200" dirty="0">
                <a:latin typeface="Gill Sans"/>
              </a:rPr>
              <a:t>Presenta tu solicitud.</a:t>
            </a:r>
          </a:p>
          <a:p>
            <a:pPr algn="l"/>
            <a:r>
              <a:rPr lang="es-ES" sz="1000" b="0" i="0" dirty="0">
                <a:solidFill>
                  <a:srgbClr val="656262"/>
                </a:solidFill>
                <a:effectLst/>
                <a:latin typeface="Gill Sans"/>
              </a:rPr>
              <a:t>Una vez cumplimentado el impreso, haz clic en Acceso. Selecciona la opción </a:t>
            </a:r>
            <a:r>
              <a:rPr lang="es-ES" sz="1000" b="0" i="0" dirty="0" err="1">
                <a:solidFill>
                  <a:srgbClr val="656262"/>
                </a:solidFill>
                <a:effectLst/>
                <a:latin typeface="Gill Sans"/>
              </a:rPr>
              <a:t>ex-estudiante</a:t>
            </a:r>
            <a:r>
              <a:rPr lang="es-ES" sz="1000" b="0" i="0" dirty="0">
                <a:solidFill>
                  <a:srgbClr val="656262"/>
                </a:solidFill>
                <a:effectLst/>
                <a:latin typeface="Gill Sans"/>
              </a:rPr>
              <a:t> de máster, cumplimenta los datos de contacto y el resto de campos solicitados.</a:t>
            </a:r>
          </a:p>
          <a:p>
            <a:pPr algn="l"/>
            <a:r>
              <a:rPr lang="es-ES" sz="1000" b="0" i="0" dirty="0">
                <a:solidFill>
                  <a:srgbClr val="656262"/>
                </a:solidFill>
                <a:effectLst/>
                <a:latin typeface="Gill Sans"/>
              </a:rPr>
              <a:t>Las notificaciones o avisos  que recibas en relación con la tramitación de tu título serán enviadas a la cuenta de correo que indiques. Por defecto viene indicada la institucional @correo.ugr.es. </a:t>
            </a:r>
          </a:p>
          <a:p>
            <a:pPr algn="l"/>
            <a:r>
              <a:rPr lang="es-ES" sz="1000" b="1" i="0" dirty="0">
                <a:solidFill>
                  <a:srgbClr val="656262"/>
                </a:solidFill>
                <a:effectLst/>
                <a:latin typeface="Gill Sans"/>
              </a:rPr>
              <a:t>En destino debe figurar Escuela Internacional de Posgrado. Por último, antes de grabar tu solicitud, </a:t>
            </a:r>
            <a:r>
              <a:rPr lang="es-ES" sz="1000" b="0" i="0" dirty="0">
                <a:solidFill>
                  <a:srgbClr val="656262"/>
                </a:solidFill>
                <a:effectLst/>
                <a:latin typeface="Gill Sans"/>
              </a:rPr>
              <a:t>adjunta el impreso de solicitud que has cumplimentado  previamente y para reducir el plazo de respuesta te recomendamos aportar copia de tu documento de identidad. Si eres extranjero aporta copia del documento de identidad que tengas en vigor.</a:t>
            </a:r>
          </a:p>
          <a:p>
            <a:pPr algn="l"/>
            <a:r>
              <a:rPr lang="es-ES" sz="1000" b="1" i="0" dirty="0">
                <a:solidFill>
                  <a:srgbClr val="656262"/>
                </a:solidFill>
                <a:effectLst/>
                <a:latin typeface="Gill Sans"/>
              </a:rPr>
              <a:t>Para grabar tu solicitud haz clic en Enviar Solicitud.</a:t>
            </a:r>
            <a:endParaRPr lang="es-ES" sz="1000" b="0" i="0" dirty="0">
              <a:solidFill>
                <a:srgbClr val="656262"/>
              </a:solidFill>
              <a:effectLst/>
              <a:latin typeface="Gill Sans"/>
            </a:endParaRPr>
          </a:p>
          <a:p>
            <a:pPr algn="l"/>
            <a:r>
              <a:rPr lang="es-ES" sz="1000" b="0" i="0" dirty="0">
                <a:solidFill>
                  <a:srgbClr val="656262"/>
                </a:solidFill>
                <a:effectLst/>
                <a:latin typeface="Gill Sans"/>
              </a:rPr>
              <a:t>Tras hacer clic en enviar, obtendrás un </a:t>
            </a:r>
            <a:r>
              <a:rPr lang="es-ES" sz="1000" b="0" i="0" dirty="0" err="1">
                <a:solidFill>
                  <a:srgbClr val="656262"/>
                </a:solidFill>
                <a:effectLst/>
                <a:latin typeface="Gill Sans"/>
              </a:rPr>
              <a:t>pdf</a:t>
            </a:r>
            <a:r>
              <a:rPr lang="es-ES" sz="1000" b="0" i="0" dirty="0">
                <a:solidFill>
                  <a:srgbClr val="656262"/>
                </a:solidFill>
                <a:effectLst/>
                <a:latin typeface="Gill Sans"/>
              </a:rPr>
              <a:t> de confirmación y </a:t>
            </a:r>
            <a:r>
              <a:rPr lang="es-ES" sz="1000" b="1" i="0" dirty="0">
                <a:solidFill>
                  <a:srgbClr val="656262"/>
                </a:solidFill>
                <a:effectLst/>
                <a:latin typeface="Gill Sans"/>
              </a:rPr>
              <a:t>puedes ver el estado de tramitación en el apartado «</a:t>
            </a:r>
            <a:r>
              <a:rPr lang="es-ES" sz="1000" b="1" i="1" dirty="0">
                <a:solidFill>
                  <a:srgbClr val="656262"/>
                </a:solidFill>
                <a:effectLst/>
                <a:latin typeface="Gill Sans"/>
                <a:hlinkClick r:id="rId6"/>
              </a:rPr>
              <a:t>Acceso a Mis Procedimientos</a:t>
            </a:r>
            <a:r>
              <a:rPr lang="es-ES" sz="1000" b="1" i="0" dirty="0">
                <a:solidFill>
                  <a:srgbClr val="656262"/>
                </a:solidFill>
                <a:effectLst/>
                <a:latin typeface="Gill Sans"/>
              </a:rPr>
              <a:t>»</a:t>
            </a:r>
            <a:r>
              <a:rPr lang="es-ES" sz="1000" b="0" i="0" dirty="0">
                <a:solidFill>
                  <a:srgbClr val="656262"/>
                </a:solidFill>
                <a:effectLst/>
                <a:latin typeface="Gill Sans"/>
              </a:rPr>
              <a:t>, en la página inicial de  Sede Electrónica. Recuerda que solo debes enviar una única petición.</a:t>
            </a:r>
          </a:p>
          <a:p>
            <a:pPr algn="l"/>
            <a:endParaRPr lang="es-ES" sz="1050" b="0" i="0" dirty="0">
              <a:solidFill>
                <a:srgbClr val="656262"/>
              </a:solidFill>
              <a:effectLst/>
              <a:latin typeface="Gill Sans"/>
            </a:endParaRPr>
          </a:p>
          <a:p>
            <a:pPr algn="just"/>
            <a:endParaRPr lang="es-ES" sz="1200" dirty="0">
              <a:latin typeface="Corbel" panose="020B0503020204020204" pitchFamily="34" charset="0"/>
            </a:endParaRPr>
          </a:p>
        </p:txBody>
      </p:sp>
      <p:pic>
        <p:nvPicPr>
          <p:cNvPr id="22" name="Picture 2" descr="https://lh6.googleusercontent.com/7_soOed0PUbKOLEwW7HuwfcrBO0h4KJFh7izPxJtZYkEDiRBWJYJZbHA2z8xu7el-XpUyQ-SYRJyXvbNRuoCynrnYXtR1v3_6ccyFVNydfhNE6zrNsPxpvjmyFwgl6qMH3zf8sKR9-0">
            <a:extLst>
              <a:ext uri="{FF2B5EF4-FFF2-40B4-BE49-F238E27FC236}">
                <a16:creationId xmlns:a16="http://schemas.microsoft.com/office/drawing/2014/main" id="{604BBCA8-36CE-49EB-A822-EAB90FAAB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006" y="1899417"/>
            <a:ext cx="426573" cy="48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372F75B1-0508-435A-A037-C8B3577765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202" y="4447884"/>
            <a:ext cx="2184190" cy="192761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DD05888-95CF-44C7-98B4-44DF3E9BADD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352"/>
          <a:stretch/>
        </p:blipFill>
        <p:spPr>
          <a:xfrm>
            <a:off x="3833456" y="4996866"/>
            <a:ext cx="1818664" cy="142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0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655934" y="1895816"/>
            <a:ext cx="2123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200" b="0" i="0" dirty="0">
                <a:solidFill>
                  <a:srgbClr val="656262"/>
                </a:solidFill>
                <a:effectLst/>
                <a:latin typeface="Gill Sans"/>
              </a:rPr>
              <a:t>Ahora toca esperar…</a:t>
            </a:r>
          </a:p>
          <a:p>
            <a:pPr algn="l"/>
            <a:r>
              <a:rPr lang="es-ES" sz="1000" dirty="0">
                <a:solidFill>
                  <a:srgbClr val="656262"/>
                </a:solidFill>
                <a:latin typeface="Gill Sans"/>
              </a:rPr>
              <a:t>Son necesarias varias comprobaciones por parte del equipo de títulos de la Escuela Internacional de Posgrado antes de emitir la carta de pago.</a:t>
            </a:r>
          </a:p>
          <a:p>
            <a:pPr algn="l"/>
            <a:endParaRPr lang="es-ES" sz="1000" b="0" i="0" dirty="0">
              <a:solidFill>
                <a:srgbClr val="656262"/>
              </a:solidFill>
              <a:effectLst/>
              <a:latin typeface="Gill Sans"/>
            </a:endParaRPr>
          </a:p>
        </p:txBody>
      </p:sp>
      <p:pic>
        <p:nvPicPr>
          <p:cNvPr id="1026" name="Picture 2" descr="https://lh6.googleusercontent.com/7_soOed0PUbKOLEwW7HuwfcrBO0h4KJFh7izPxJtZYkEDiRBWJYJZbHA2z8xu7el-XpUyQ-SYRJyXvbNRuoCynrnYXtR1v3_6ccyFVNydfhNE6zrNsPxpvjmyFwgl6qMH3zf8sKR9-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33" y="1922606"/>
            <a:ext cx="426573" cy="48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5 CuadroTexto">
            <a:extLst>
              <a:ext uri="{FF2B5EF4-FFF2-40B4-BE49-F238E27FC236}">
                <a16:creationId xmlns:a16="http://schemas.microsoft.com/office/drawing/2014/main" id="{C3F6F987-0BAC-4EE8-8307-7624CDE7336D}"/>
              </a:ext>
            </a:extLst>
          </p:cNvPr>
          <p:cNvSpPr txBox="1"/>
          <p:nvPr/>
        </p:nvSpPr>
        <p:spPr>
          <a:xfrm>
            <a:off x="2051720" y="281340"/>
            <a:ext cx="22457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rbel" panose="020B0503020204020204" pitchFamily="34" charset="0"/>
              </a:rPr>
              <a:t>  Espera a que  comprueben  tu expediente y te emitan la carta de pago</a:t>
            </a:r>
            <a:endParaRPr lang="es-ES" sz="2200" dirty="0">
              <a:latin typeface="Corbel" panose="020B0503020204020204" pitchFamily="34" charset="0"/>
            </a:endParaRPr>
          </a:p>
        </p:txBody>
      </p:sp>
      <p:sp>
        <p:nvSpPr>
          <p:cNvPr id="13" name="Flecha: pentágono 12">
            <a:extLst>
              <a:ext uri="{FF2B5EF4-FFF2-40B4-BE49-F238E27FC236}">
                <a16:creationId xmlns:a16="http://schemas.microsoft.com/office/drawing/2014/main" id="{8D70C4A0-26D7-4308-A704-953390D831C1}"/>
              </a:ext>
            </a:extLst>
          </p:cNvPr>
          <p:cNvSpPr/>
          <p:nvPr/>
        </p:nvSpPr>
        <p:spPr>
          <a:xfrm>
            <a:off x="364519" y="348636"/>
            <a:ext cx="1512168" cy="1272883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5" name="9 Rectángulo">
            <a:extLst>
              <a:ext uri="{FF2B5EF4-FFF2-40B4-BE49-F238E27FC236}">
                <a16:creationId xmlns:a16="http://schemas.microsoft.com/office/drawing/2014/main" id="{2BCDFA6C-9F9A-4C53-B24F-E062B95781C9}"/>
              </a:ext>
            </a:extLst>
          </p:cNvPr>
          <p:cNvSpPr/>
          <p:nvPr/>
        </p:nvSpPr>
        <p:spPr>
          <a:xfrm>
            <a:off x="5064428" y="1922606"/>
            <a:ext cx="260858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200" dirty="0">
                <a:latin typeface="Gill Sans"/>
              </a:rPr>
              <a:t>Emisión de la carta de pago correspondiente a la expedición de título universitario de máster</a:t>
            </a:r>
            <a:r>
              <a:rPr lang="es-ES" sz="1050" dirty="0">
                <a:latin typeface="Gill Sans"/>
              </a:rPr>
              <a:t>. </a:t>
            </a:r>
          </a:p>
          <a:p>
            <a:pPr algn="l"/>
            <a:r>
              <a:rPr lang="es-ES" sz="1000" b="0" i="0" dirty="0">
                <a:solidFill>
                  <a:srgbClr val="656262"/>
                </a:solidFill>
                <a:effectLst/>
                <a:latin typeface="Gill Sans"/>
              </a:rPr>
              <a:t>Revisado tu expediente (comprobación de datos indicados para acceder o, en su defecto, </a:t>
            </a:r>
            <a:r>
              <a:rPr lang="es-ES" sz="1000" dirty="0">
                <a:solidFill>
                  <a:srgbClr val="656262"/>
                </a:solidFill>
                <a:latin typeface="Gill Sans"/>
              </a:rPr>
              <a:t>entrega de documentación correspondiente a matrícula, </a:t>
            </a:r>
            <a:r>
              <a:rPr lang="es-ES" sz="1000" b="0" i="0" dirty="0">
                <a:solidFill>
                  <a:srgbClr val="656262"/>
                </a:solidFill>
                <a:effectLst/>
                <a:latin typeface="Gill Sans"/>
              </a:rPr>
              <a:t>estado de pagos y créditos superados), el equipo de títulos de la EIP emitirá la correspondiente carta de pago en concepto de expedición de título. </a:t>
            </a:r>
            <a:r>
              <a:rPr lang="es-ES" sz="1000" b="1" i="0" dirty="0">
                <a:solidFill>
                  <a:srgbClr val="656262"/>
                </a:solidFill>
                <a:effectLst/>
                <a:latin typeface="Gill Sans"/>
              </a:rPr>
              <a:t>La emisión de la carta de pago no es automática y puede demorarse aproximadamente 15 días hábiles en función del número de peticiones previas recibidas. Solo se debe presentar una petición por título para optimizar los tiempos de respuesta.</a:t>
            </a:r>
          </a:p>
          <a:p>
            <a:pPr algn="l"/>
            <a:endParaRPr lang="es-ES" sz="1000" b="1" i="0" dirty="0">
              <a:solidFill>
                <a:srgbClr val="656262"/>
              </a:solidFill>
              <a:effectLst/>
              <a:latin typeface="Gill Sans"/>
            </a:endParaRPr>
          </a:p>
          <a:p>
            <a:pPr algn="l"/>
            <a:r>
              <a:rPr lang="es-ES" sz="1000" b="0" i="0" dirty="0">
                <a:solidFill>
                  <a:srgbClr val="656262"/>
                </a:solidFill>
                <a:effectLst/>
                <a:latin typeface="Gill Sans"/>
              </a:rPr>
              <a:t>El precio de emisión del título viene definido en el </a:t>
            </a:r>
            <a:r>
              <a:rPr lang="es-ES" sz="1000" b="0" i="0" u="none" strike="noStrike" dirty="0">
                <a:solidFill>
                  <a:srgbClr val="0573BB"/>
                </a:solidFill>
                <a:effectLst/>
                <a:latin typeface="Gill Sans"/>
                <a:hlinkClick r:id="rId5"/>
              </a:rPr>
              <a:t>Decreto de Precios Públicos</a:t>
            </a:r>
            <a:r>
              <a:rPr lang="es-ES" sz="1000" b="0" i="0" dirty="0">
                <a:solidFill>
                  <a:srgbClr val="656262"/>
                </a:solidFill>
                <a:effectLst/>
                <a:latin typeface="Gill Sans"/>
              </a:rPr>
              <a:t>.</a:t>
            </a:r>
          </a:p>
          <a:p>
            <a:pPr algn="l"/>
            <a:endParaRPr lang="es-ES" sz="1000" b="0" i="0" dirty="0">
              <a:solidFill>
                <a:srgbClr val="656262"/>
              </a:solidFill>
              <a:effectLst/>
              <a:latin typeface="Gill Sans"/>
            </a:endParaRPr>
          </a:p>
          <a:p>
            <a:pPr algn="l"/>
            <a:r>
              <a:rPr lang="es-ES" sz="1000" b="0" i="0" dirty="0">
                <a:solidFill>
                  <a:srgbClr val="656262"/>
                </a:solidFill>
                <a:effectLst/>
                <a:latin typeface="Gill Sans"/>
              </a:rPr>
              <a:t>Cuando te emitan la carta de pago, recibirás un correo electrónico y una notificación en </a:t>
            </a:r>
            <a:r>
              <a:rPr lang="es-ES" sz="1000" b="0" i="1" dirty="0">
                <a:solidFill>
                  <a:srgbClr val="656262"/>
                </a:solidFill>
                <a:effectLst/>
                <a:latin typeface="Gill Sans"/>
                <a:hlinkClick r:id="rId6"/>
              </a:rPr>
              <a:t>Hermes</a:t>
            </a:r>
            <a:r>
              <a:rPr lang="es-ES" sz="1000" b="0" i="0" dirty="0">
                <a:solidFill>
                  <a:srgbClr val="656262"/>
                </a:solidFill>
                <a:effectLst/>
                <a:latin typeface="Gill Sans"/>
              </a:rPr>
              <a:t>. </a:t>
            </a:r>
            <a:endParaRPr lang="es-ES" sz="1200" dirty="0">
              <a:latin typeface="Corbel" panose="020B0503020204020204" pitchFamily="34" charset="0"/>
            </a:endParaRPr>
          </a:p>
        </p:txBody>
      </p:sp>
      <p:pic>
        <p:nvPicPr>
          <p:cNvPr id="16" name="Picture 2" descr="https://lh6.googleusercontent.com/7_soOed0PUbKOLEwW7HuwfcrBO0h4KJFh7izPxJtZYkEDiRBWJYJZbHA2z8xu7el-XpUyQ-SYRJyXvbNRuoCynrnYXtR1v3_6ccyFVNydfhNE6zrNsPxpvjmyFwgl6qMH3zf8sKR9-0">
            <a:extLst>
              <a:ext uri="{FF2B5EF4-FFF2-40B4-BE49-F238E27FC236}">
                <a16:creationId xmlns:a16="http://schemas.microsoft.com/office/drawing/2014/main" id="{5FD4140D-10E9-4F4D-B4D5-DF9BA18DF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02" y="1922606"/>
            <a:ext cx="426573" cy="48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4438FB0-6C4C-4FBA-8F5D-4D0C1D0193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0" y="1855145"/>
            <a:ext cx="906474" cy="90647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ABCBAAA-09F3-4722-B978-9A0B78A2F475}"/>
              </a:ext>
            </a:extLst>
          </p:cNvPr>
          <p:cNvSpPr txBox="1"/>
          <p:nvPr/>
        </p:nvSpPr>
        <p:spPr>
          <a:xfrm>
            <a:off x="1028441" y="2971631"/>
            <a:ext cx="294083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000" b="0" i="0" dirty="0">
                <a:solidFill>
                  <a:srgbClr val="656262"/>
                </a:solidFill>
                <a:effectLst/>
                <a:latin typeface="Gill Sans"/>
              </a:rPr>
              <a:t>Comprueba en </a:t>
            </a:r>
            <a:r>
              <a:rPr lang="es-ES" sz="1000" b="0" i="1" dirty="0">
                <a:solidFill>
                  <a:srgbClr val="656262"/>
                </a:solidFill>
                <a:effectLst/>
                <a:latin typeface="Gill Sans"/>
                <a:hlinkClick r:id="rId8"/>
              </a:rPr>
              <a:t>Mis Procedimientos </a:t>
            </a:r>
            <a:r>
              <a:rPr lang="es-ES" sz="1000" dirty="0">
                <a:solidFill>
                  <a:srgbClr val="656262"/>
                </a:solidFill>
                <a:latin typeface="Gill Sans"/>
              </a:rPr>
              <a:t>el estado de tu petición y revisa que hayas indicado como unidad de destino la Escuela Internacional de Posgrado.</a:t>
            </a:r>
            <a:endParaRPr lang="es-ES" sz="1000" b="0" dirty="0">
              <a:solidFill>
                <a:srgbClr val="656262"/>
              </a:solidFill>
              <a:effectLst/>
              <a:latin typeface="Gill San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68233C-A686-47D1-A578-1F864FB046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3020" y="3525629"/>
            <a:ext cx="3352387" cy="173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35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28440" y="1922606"/>
            <a:ext cx="296749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200" b="0" i="0" dirty="0">
                <a:effectLst/>
                <a:latin typeface="Gill Sans"/>
              </a:rPr>
              <a:t>Realiza el pago.</a:t>
            </a:r>
          </a:p>
          <a:p>
            <a:pPr algn="l"/>
            <a:r>
              <a:rPr lang="es-ES" sz="1000" b="0" i="0" dirty="0">
                <a:solidFill>
                  <a:srgbClr val="656262"/>
                </a:solidFill>
                <a:effectLst/>
                <a:latin typeface="Gill Sans"/>
              </a:rPr>
              <a:t>Recibida la notif</a:t>
            </a:r>
            <a:r>
              <a:rPr lang="es-ES" sz="1000" dirty="0">
                <a:solidFill>
                  <a:srgbClr val="656262"/>
                </a:solidFill>
                <a:latin typeface="Gill Sans"/>
              </a:rPr>
              <a:t>icación en </a:t>
            </a:r>
            <a:r>
              <a:rPr lang="es-ES" sz="1000" i="1" dirty="0">
                <a:solidFill>
                  <a:srgbClr val="656262"/>
                </a:solidFill>
                <a:latin typeface="Gill Sans"/>
                <a:hlinkClick r:id="rId3"/>
              </a:rPr>
              <a:t>Hermes</a:t>
            </a:r>
            <a:r>
              <a:rPr lang="es-ES" sz="1000" dirty="0">
                <a:solidFill>
                  <a:srgbClr val="656262"/>
                </a:solidFill>
                <a:latin typeface="Gill Sans"/>
              </a:rPr>
              <a:t> donde se te informa de que se te ha emitido una carta de pago referenciada correspondiente a la expedición de tu título, podrás  acceder a ella y pagarla desde el TPV virtual disponible en </a:t>
            </a:r>
            <a:r>
              <a:rPr lang="es-ES" sz="1000" i="1" dirty="0">
                <a:solidFill>
                  <a:srgbClr val="656262"/>
                </a:solidFill>
                <a:latin typeface="Gill Sans"/>
                <a:hlinkClick r:id="rId4"/>
              </a:rPr>
              <a:t>Acceso Identificado</a:t>
            </a:r>
            <a:r>
              <a:rPr lang="es-ES" sz="1000" i="1" dirty="0">
                <a:solidFill>
                  <a:srgbClr val="656262"/>
                </a:solidFill>
                <a:latin typeface="Gill Sans"/>
              </a:rPr>
              <a:t>/Mis pagos UGR/ Pagos no pertenecientes a matrícula.</a:t>
            </a:r>
          </a:p>
          <a:p>
            <a:pPr algn="l"/>
            <a:endParaRPr lang="es-ES" sz="1000" b="0" dirty="0">
              <a:solidFill>
                <a:srgbClr val="656262"/>
              </a:solidFill>
              <a:effectLst/>
              <a:latin typeface="Gill Sans"/>
            </a:endParaRPr>
          </a:p>
          <a:p>
            <a:pPr algn="l"/>
            <a:r>
              <a:rPr lang="es-ES" sz="1000" b="0" dirty="0">
                <a:solidFill>
                  <a:srgbClr val="656262"/>
                </a:solidFill>
                <a:effectLst/>
                <a:latin typeface="Gill Sans"/>
              </a:rPr>
              <a:t>Dispones de 15 días desde la emisión de la carta de pago para efectuar el pago.</a:t>
            </a:r>
          </a:p>
          <a:p>
            <a:pPr algn="l"/>
            <a:endParaRPr lang="es-ES" sz="1200" b="0" i="0" dirty="0">
              <a:solidFill>
                <a:srgbClr val="656262"/>
              </a:solidFill>
              <a:effectLst/>
              <a:latin typeface="Gill Sans"/>
            </a:endParaRPr>
          </a:p>
        </p:txBody>
      </p:sp>
      <p:pic>
        <p:nvPicPr>
          <p:cNvPr id="1026" name="Picture 2" descr="https://lh6.googleusercontent.com/7_soOed0PUbKOLEwW7HuwfcrBO0h4KJFh7izPxJtZYkEDiRBWJYJZbHA2z8xu7el-XpUyQ-SYRJyXvbNRuoCynrnYXtR1v3_6ccyFVNydfhNE6zrNsPxpvjmyFwgl6qMH3zf8sKR9-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33" y="1922606"/>
            <a:ext cx="426573" cy="48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5 CuadroTexto">
            <a:extLst>
              <a:ext uri="{FF2B5EF4-FFF2-40B4-BE49-F238E27FC236}">
                <a16:creationId xmlns:a16="http://schemas.microsoft.com/office/drawing/2014/main" id="{C3F6F987-0BAC-4EE8-8307-7624CDE7336D}"/>
              </a:ext>
            </a:extLst>
          </p:cNvPr>
          <p:cNvSpPr txBox="1"/>
          <p:nvPr/>
        </p:nvSpPr>
        <p:spPr>
          <a:xfrm>
            <a:off x="1979712" y="620688"/>
            <a:ext cx="224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rbel" panose="020B0503020204020204" pitchFamily="34" charset="0"/>
              </a:rPr>
              <a:t>  Abona la tasa de expedición</a:t>
            </a:r>
            <a:endParaRPr lang="es-ES" sz="2200" dirty="0">
              <a:latin typeface="Corbel" panose="020B0503020204020204" pitchFamily="34" charset="0"/>
            </a:endParaRPr>
          </a:p>
        </p:txBody>
      </p:sp>
      <p:sp>
        <p:nvSpPr>
          <p:cNvPr id="13" name="Flecha: pentágono 12">
            <a:extLst>
              <a:ext uri="{FF2B5EF4-FFF2-40B4-BE49-F238E27FC236}">
                <a16:creationId xmlns:a16="http://schemas.microsoft.com/office/drawing/2014/main" id="{8D70C4A0-26D7-4308-A704-953390D831C1}"/>
              </a:ext>
            </a:extLst>
          </p:cNvPr>
          <p:cNvSpPr/>
          <p:nvPr/>
        </p:nvSpPr>
        <p:spPr>
          <a:xfrm>
            <a:off x="364519" y="348636"/>
            <a:ext cx="1512168" cy="1272883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5" name="9 Rectángulo">
            <a:extLst>
              <a:ext uri="{FF2B5EF4-FFF2-40B4-BE49-F238E27FC236}">
                <a16:creationId xmlns:a16="http://schemas.microsoft.com/office/drawing/2014/main" id="{2BCDFA6C-9F9A-4C53-B24F-E062B95781C9}"/>
              </a:ext>
            </a:extLst>
          </p:cNvPr>
          <p:cNvSpPr/>
          <p:nvPr/>
        </p:nvSpPr>
        <p:spPr>
          <a:xfrm>
            <a:off x="5076645" y="1922606"/>
            <a:ext cx="32215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200" dirty="0">
                <a:latin typeface="Gill Sans"/>
              </a:rPr>
              <a:t>Aporta el justificante de pago.</a:t>
            </a:r>
          </a:p>
          <a:p>
            <a:pPr algn="l"/>
            <a:r>
              <a:rPr lang="es-ES" sz="1000" dirty="0">
                <a:latin typeface="Gill Sans"/>
              </a:rPr>
              <a:t>Una vez que realices el pago, aporta el comprobante de pago a tu expediente de emisión. Para ello, solo tienes que acceder a la notificación de Hermes en la que se te informaba de la emisión de la carta de pago, desplazarte hacia la parte inferior y subir el comprobante en .</a:t>
            </a:r>
            <a:r>
              <a:rPr lang="es-ES" sz="1000" dirty="0" err="1">
                <a:latin typeface="Gill Sans"/>
              </a:rPr>
              <a:t>pdf</a:t>
            </a:r>
            <a:r>
              <a:rPr lang="es-ES" sz="1000" dirty="0">
                <a:latin typeface="Gill Sans"/>
              </a:rPr>
              <a:t> mediante el enlace habilitado para subir documentos.</a:t>
            </a:r>
          </a:p>
          <a:p>
            <a:pPr algn="l"/>
            <a:r>
              <a:rPr lang="es-ES" sz="1000" dirty="0">
                <a:latin typeface="Gill Sans"/>
              </a:rPr>
              <a:t>Incorporado el comprobante de pago, figurará en el apartado Documentos subsanados, al final de la notificación.</a:t>
            </a:r>
          </a:p>
          <a:p>
            <a:pPr algn="l"/>
            <a:endParaRPr lang="es-ES" sz="1000" dirty="0">
              <a:latin typeface="Gill Sans"/>
            </a:endParaRPr>
          </a:p>
        </p:txBody>
      </p:sp>
      <p:pic>
        <p:nvPicPr>
          <p:cNvPr id="16" name="Picture 2" descr="https://lh6.googleusercontent.com/7_soOed0PUbKOLEwW7HuwfcrBO0h4KJFh7izPxJtZYkEDiRBWJYJZbHA2z8xu7el-XpUyQ-SYRJyXvbNRuoCynrnYXtR1v3_6ccyFVNydfhNE6zrNsPxpvjmyFwgl6qMH3zf8sKR9-0">
            <a:extLst>
              <a:ext uri="{FF2B5EF4-FFF2-40B4-BE49-F238E27FC236}">
                <a16:creationId xmlns:a16="http://schemas.microsoft.com/office/drawing/2014/main" id="{5FD4140D-10E9-4F4D-B4D5-DF9BA18DF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47" y="1922606"/>
            <a:ext cx="426573" cy="48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B3D526D-84DA-4257-90B9-50CDA2AFE3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440" y="3645024"/>
            <a:ext cx="3418533" cy="12824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E65E4C4-F9F8-4D68-A24B-CA644E0D4F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3020" y="3584599"/>
            <a:ext cx="3589202" cy="40757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586DE3C-48FC-4A22-802A-5F238AD872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3020" y="4077072"/>
            <a:ext cx="2802492" cy="25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62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540373" y="1914812"/>
            <a:ext cx="236113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200" b="0" i="0" dirty="0">
                <a:effectLst/>
                <a:latin typeface="Gill Sans"/>
              </a:rPr>
              <a:t>Toca esperar de nuevo…</a:t>
            </a:r>
          </a:p>
          <a:p>
            <a:pPr algn="l"/>
            <a:r>
              <a:rPr lang="es-ES" sz="1000" b="0" i="0" dirty="0">
                <a:solidFill>
                  <a:srgbClr val="656262"/>
                </a:solidFill>
                <a:effectLst/>
                <a:latin typeface="Gill Sans"/>
              </a:rPr>
              <a:t>La emisión del resguardo no es automática. El equipo de títulos de la Escuela Internacional de Posgrado gestiona unas 6000 peticiones anuales. </a:t>
            </a:r>
            <a:r>
              <a:rPr lang="es-ES" sz="1000" dirty="0">
                <a:solidFill>
                  <a:srgbClr val="656262"/>
                </a:solidFill>
                <a:latin typeface="Gill Sans"/>
              </a:rPr>
              <a:t>El tiempo de respuesta estimado es de 15 días hábiles desde que aportes el comprobante de pago.</a:t>
            </a:r>
            <a:endParaRPr lang="es-ES" sz="1000" b="0" i="0" dirty="0">
              <a:solidFill>
                <a:srgbClr val="656262"/>
              </a:solidFill>
              <a:effectLst/>
              <a:latin typeface="Gill Sans"/>
            </a:endParaRPr>
          </a:p>
          <a:p>
            <a:pPr algn="l"/>
            <a:r>
              <a:rPr lang="es-ES" sz="1200" b="0" i="0" dirty="0">
                <a:solidFill>
                  <a:srgbClr val="656262"/>
                </a:solidFill>
                <a:effectLst/>
                <a:latin typeface="Gill Sans"/>
              </a:rPr>
              <a:t> </a:t>
            </a:r>
          </a:p>
          <a:p>
            <a:pPr algn="l"/>
            <a:endParaRPr lang="es-ES" sz="1200" b="0" i="0" dirty="0">
              <a:solidFill>
                <a:srgbClr val="656262"/>
              </a:solidFill>
              <a:effectLst/>
              <a:latin typeface="Gill Sans"/>
            </a:endParaRPr>
          </a:p>
        </p:txBody>
      </p:sp>
      <p:pic>
        <p:nvPicPr>
          <p:cNvPr id="1026" name="Picture 2" descr="https://lh6.googleusercontent.com/7_soOed0PUbKOLEwW7HuwfcrBO0h4KJFh7izPxJtZYkEDiRBWJYJZbHA2z8xu7el-XpUyQ-SYRJyXvbNRuoCynrnYXtR1v3_6ccyFVNydfhNE6zrNsPxpvjmyFwgl6qMH3zf8sKR9-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33" y="1922606"/>
            <a:ext cx="426573" cy="48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5 CuadroTexto">
            <a:extLst>
              <a:ext uri="{FF2B5EF4-FFF2-40B4-BE49-F238E27FC236}">
                <a16:creationId xmlns:a16="http://schemas.microsoft.com/office/drawing/2014/main" id="{C3F6F987-0BAC-4EE8-8307-7624CDE7336D}"/>
              </a:ext>
            </a:extLst>
          </p:cNvPr>
          <p:cNvSpPr txBox="1"/>
          <p:nvPr/>
        </p:nvSpPr>
        <p:spPr>
          <a:xfrm>
            <a:off x="1979712" y="620688"/>
            <a:ext cx="224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rbel" panose="020B0503020204020204" pitchFamily="34" charset="0"/>
              </a:rPr>
              <a:t>  Descarga el resguardo electrónico</a:t>
            </a:r>
            <a:endParaRPr lang="es-ES" sz="2200" dirty="0">
              <a:latin typeface="Corbel" panose="020B0503020204020204" pitchFamily="34" charset="0"/>
            </a:endParaRPr>
          </a:p>
        </p:txBody>
      </p:sp>
      <p:sp>
        <p:nvSpPr>
          <p:cNvPr id="13" name="Flecha: pentágono 12">
            <a:extLst>
              <a:ext uri="{FF2B5EF4-FFF2-40B4-BE49-F238E27FC236}">
                <a16:creationId xmlns:a16="http://schemas.microsoft.com/office/drawing/2014/main" id="{8D70C4A0-26D7-4308-A704-953390D831C1}"/>
              </a:ext>
            </a:extLst>
          </p:cNvPr>
          <p:cNvSpPr/>
          <p:nvPr/>
        </p:nvSpPr>
        <p:spPr>
          <a:xfrm>
            <a:off x="364519" y="348636"/>
            <a:ext cx="1512168" cy="1272883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5" name="9 Rectángulo">
            <a:extLst>
              <a:ext uri="{FF2B5EF4-FFF2-40B4-BE49-F238E27FC236}">
                <a16:creationId xmlns:a16="http://schemas.microsoft.com/office/drawing/2014/main" id="{2BCDFA6C-9F9A-4C53-B24F-E062B95781C9}"/>
              </a:ext>
            </a:extLst>
          </p:cNvPr>
          <p:cNvSpPr/>
          <p:nvPr/>
        </p:nvSpPr>
        <p:spPr>
          <a:xfrm>
            <a:off x="4644008" y="1922606"/>
            <a:ext cx="322151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200" dirty="0">
                <a:latin typeface="Gill Sans"/>
              </a:rPr>
              <a:t>Retirada del título definitivo.</a:t>
            </a:r>
          </a:p>
          <a:p>
            <a:pPr algn="l"/>
            <a:r>
              <a:rPr lang="es-ES" sz="1000" dirty="0">
                <a:solidFill>
                  <a:srgbClr val="656262"/>
                </a:solidFill>
                <a:latin typeface="Gill Sans"/>
              </a:rPr>
              <a:t>Una vez  que recibas el resguardo de expedición, el equipo de títulos de la EIP enviará tu expediente al Servicio de Títulos de la Universidad de Granada para su impresión.</a:t>
            </a:r>
          </a:p>
          <a:p>
            <a:pPr algn="l"/>
            <a:r>
              <a:rPr lang="es-ES" sz="1000" dirty="0">
                <a:solidFill>
                  <a:srgbClr val="656262"/>
                </a:solidFill>
                <a:latin typeface="Gill Sans"/>
              </a:rPr>
              <a:t>Una vez que sea tramitado, se entregará a la Escuela Internacional de Posgrado para su custodia hasta que sea retirado.</a:t>
            </a:r>
          </a:p>
          <a:p>
            <a:pPr algn="l"/>
            <a:endParaRPr lang="es-ES" sz="1000" b="1" i="0" dirty="0">
              <a:solidFill>
                <a:srgbClr val="656262"/>
              </a:solidFill>
              <a:effectLst/>
              <a:latin typeface="Gill Sans"/>
            </a:endParaRPr>
          </a:p>
          <a:p>
            <a:pPr algn="l"/>
            <a:r>
              <a:rPr lang="es-ES" sz="1000" b="1" i="0" dirty="0">
                <a:solidFill>
                  <a:srgbClr val="656262"/>
                </a:solidFill>
                <a:effectLst/>
                <a:latin typeface="Gill Sans"/>
              </a:rPr>
              <a:t>Podrás comprobar en Acceso Identificado/Tramitación de títulos si ha sido enviado a la Escuela Internacional de Posgrado.</a:t>
            </a:r>
          </a:p>
          <a:p>
            <a:pPr algn="l"/>
            <a:r>
              <a:rPr lang="es-ES" sz="1000" b="0" i="0" dirty="0">
                <a:solidFill>
                  <a:srgbClr val="656262"/>
                </a:solidFill>
                <a:effectLst/>
                <a:latin typeface="Gill Sans"/>
              </a:rPr>
              <a:t>Una vez que figure como entregado en la Escuela Internacional de Posgrado, podrás recogerlo personalmente o a través del resto de opciones indicadas en  la </a:t>
            </a:r>
            <a:r>
              <a:rPr lang="es-ES" sz="1000" b="0" i="1" dirty="0">
                <a:solidFill>
                  <a:srgbClr val="656262"/>
                </a:solidFill>
                <a:effectLst/>
                <a:latin typeface="Gill Sans"/>
                <a:hlinkClick r:id="rId5"/>
              </a:rPr>
              <a:t>web de la EIP</a:t>
            </a:r>
            <a:r>
              <a:rPr lang="es-ES" sz="1000" b="0" i="0" dirty="0">
                <a:solidFill>
                  <a:srgbClr val="656262"/>
                </a:solidFill>
                <a:effectLst/>
                <a:latin typeface="Gill Sans"/>
              </a:rPr>
              <a:t>.</a:t>
            </a:r>
          </a:p>
          <a:p>
            <a:pPr algn="l"/>
            <a:endParaRPr lang="es-ES" sz="1000" b="1" i="0" dirty="0">
              <a:solidFill>
                <a:srgbClr val="656262"/>
              </a:solidFill>
              <a:effectLst/>
              <a:latin typeface="Gill Sans"/>
            </a:endParaRPr>
          </a:p>
          <a:p>
            <a:pPr algn="l"/>
            <a:r>
              <a:rPr lang="es-ES" sz="1000" b="1" i="0" dirty="0">
                <a:solidFill>
                  <a:srgbClr val="656262"/>
                </a:solidFill>
                <a:effectLst/>
                <a:latin typeface="Gill Sans"/>
              </a:rPr>
              <a:t>El plazo de tramitación estimado es de 8 meses.</a:t>
            </a:r>
            <a:endParaRPr lang="es-ES" sz="1000" b="1" dirty="0">
              <a:latin typeface="Gill Sans"/>
            </a:endParaRPr>
          </a:p>
        </p:txBody>
      </p:sp>
      <p:pic>
        <p:nvPicPr>
          <p:cNvPr id="16" name="Picture 2" descr="https://lh6.googleusercontent.com/7_soOed0PUbKOLEwW7HuwfcrBO0h4KJFh7izPxJtZYkEDiRBWJYJZbHA2z8xu7el-XpUyQ-SYRJyXvbNRuoCynrnYXtR1v3_6ccyFVNydfhNE6zrNsPxpvjmyFwgl6qMH3zf8sKR9-0">
            <a:extLst>
              <a:ext uri="{FF2B5EF4-FFF2-40B4-BE49-F238E27FC236}">
                <a16:creationId xmlns:a16="http://schemas.microsoft.com/office/drawing/2014/main" id="{5FD4140D-10E9-4F4D-B4D5-DF9BA18DF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810" y="1922606"/>
            <a:ext cx="426573" cy="48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0B2CA40-4588-4519-A25E-AF5769231A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7" y="1909474"/>
            <a:ext cx="906474" cy="906474"/>
          </a:xfrm>
          <a:prstGeom prst="rect">
            <a:avLst/>
          </a:prstGeom>
        </p:spPr>
      </p:pic>
      <p:sp>
        <p:nvSpPr>
          <p:cNvPr id="9" name="15 CuadroTexto">
            <a:extLst>
              <a:ext uri="{FF2B5EF4-FFF2-40B4-BE49-F238E27FC236}">
                <a16:creationId xmlns:a16="http://schemas.microsoft.com/office/drawing/2014/main" id="{EA026FE1-A511-42CC-9C46-79FB9F7EEB75}"/>
              </a:ext>
            </a:extLst>
          </p:cNvPr>
          <p:cNvSpPr txBox="1"/>
          <p:nvPr/>
        </p:nvSpPr>
        <p:spPr>
          <a:xfrm>
            <a:off x="6285023" y="620688"/>
            <a:ext cx="224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rbel" panose="020B0503020204020204" pitchFamily="34" charset="0"/>
              </a:rPr>
              <a:t>  Recoge el título de Máster</a:t>
            </a:r>
            <a:endParaRPr lang="es-ES" sz="2200" dirty="0">
              <a:latin typeface="Corbel" panose="020B0503020204020204" pitchFamily="34" charset="0"/>
            </a:endParaRPr>
          </a:p>
        </p:txBody>
      </p:sp>
      <p:sp>
        <p:nvSpPr>
          <p:cNvPr id="12" name="Flecha: pentágono 11">
            <a:extLst>
              <a:ext uri="{FF2B5EF4-FFF2-40B4-BE49-F238E27FC236}">
                <a16:creationId xmlns:a16="http://schemas.microsoft.com/office/drawing/2014/main" id="{BE3E37F8-B56D-4521-90F7-E8708DE07668}"/>
              </a:ext>
            </a:extLst>
          </p:cNvPr>
          <p:cNvSpPr/>
          <p:nvPr/>
        </p:nvSpPr>
        <p:spPr>
          <a:xfrm>
            <a:off x="4669830" y="348636"/>
            <a:ext cx="1512168" cy="1272883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0B8C600-0AC2-4722-B75F-654C88C03D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8478" y="4557987"/>
            <a:ext cx="3842280" cy="1528689"/>
          </a:xfrm>
          <a:prstGeom prst="rect">
            <a:avLst/>
          </a:prstGeom>
        </p:spPr>
      </p:pic>
      <p:sp>
        <p:nvSpPr>
          <p:cNvPr id="14" name="9 Rectángulo">
            <a:extLst>
              <a:ext uri="{FF2B5EF4-FFF2-40B4-BE49-F238E27FC236}">
                <a16:creationId xmlns:a16="http://schemas.microsoft.com/office/drawing/2014/main" id="{9D2E7C35-A977-4660-924E-94EDF05FB517}"/>
              </a:ext>
            </a:extLst>
          </p:cNvPr>
          <p:cNvSpPr/>
          <p:nvPr/>
        </p:nvSpPr>
        <p:spPr>
          <a:xfrm>
            <a:off x="986706" y="3298337"/>
            <a:ext cx="291480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000" b="0" i="0" dirty="0">
                <a:solidFill>
                  <a:srgbClr val="656262"/>
                </a:solidFill>
                <a:effectLst/>
                <a:latin typeface="Gill Sans"/>
              </a:rPr>
              <a:t>Una vez  que el equipo de títulos compruebe el  pago de tasas de expedición indicado en el apartado anterior, te emitirán un resguardo o justificante de que tu título ha sido pagado. </a:t>
            </a:r>
            <a:r>
              <a:rPr lang="es-ES" sz="1000" b="1" i="0" dirty="0">
                <a:solidFill>
                  <a:srgbClr val="656262"/>
                </a:solidFill>
                <a:effectLst/>
                <a:latin typeface="Gill Sans"/>
              </a:rPr>
              <a:t>Este resguardo lo recibirás de la misma forma que recibiste la carta de pago, es decir, mediante una notificación en </a:t>
            </a:r>
            <a:r>
              <a:rPr lang="es-ES" sz="1000" b="1" i="1" dirty="0">
                <a:solidFill>
                  <a:srgbClr val="656262"/>
                </a:solidFill>
                <a:effectLst/>
                <a:latin typeface="Gill Sans"/>
                <a:hlinkClick r:id="rId8"/>
              </a:rPr>
              <a:t>Hermes</a:t>
            </a:r>
            <a:r>
              <a:rPr lang="es-ES" sz="1000" b="1" i="0" dirty="0">
                <a:solidFill>
                  <a:srgbClr val="656262"/>
                </a:solidFill>
                <a:effectLst/>
                <a:latin typeface="Gill Sans"/>
              </a:rPr>
              <a:t>.</a:t>
            </a:r>
          </a:p>
          <a:p>
            <a:pPr algn="l"/>
            <a:endParaRPr lang="es-ES" sz="1000" dirty="0">
              <a:solidFill>
                <a:srgbClr val="656262"/>
              </a:solidFill>
              <a:latin typeface="Gill Sans"/>
            </a:endParaRPr>
          </a:p>
          <a:p>
            <a:pPr algn="l"/>
            <a:r>
              <a:rPr lang="es-ES" sz="1000" b="0" i="0" dirty="0">
                <a:solidFill>
                  <a:srgbClr val="656262"/>
                </a:solidFill>
                <a:effectLst/>
                <a:latin typeface="Gill Sans"/>
              </a:rPr>
              <a:t>El resguardo dispone de un Código Seguro de Verificación que permite comprobar su autenticidad. Este sistema evita tener que recoger/enviar el resguardo por correo postal. </a:t>
            </a:r>
            <a:r>
              <a:rPr lang="es-ES" sz="1000" dirty="0">
                <a:solidFill>
                  <a:srgbClr val="656262"/>
                </a:solidFill>
                <a:latin typeface="Gill Sans"/>
              </a:rPr>
              <a:t>Puedes descargarlo tantas veces como necesites.</a:t>
            </a:r>
            <a:endParaRPr lang="es-ES" sz="1000" b="0" i="0" dirty="0">
              <a:solidFill>
                <a:srgbClr val="656262"/>
              </a:solidFill>
              <a:effectLst/>
              <a:latin typeface="Gill Sans"/>
            </a:endParaRPr>
          </a:p>
          <a:p>
            <a:pPr algn="l"/>
            <a:endParaRPr lang="es-ES" sz="1200" b="0" i="0" dirty="0">
              <a:solidFill>
                <a:srgbClr val="656262"/>
              </a:solidFill>
              <a:effectLst/>
              <a:latin typeface="Gill San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92D3B99-66FB-4675-B778-FFDBDC193B9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77250"/>
          <a:stretch/>
        </p:blipFill>
        <p:spPr>
          <a:xfrm>
            <a:off x="986706" y="5414805"/>
            <a:ext cx="2845234" cy="6434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622770B-1EA3-4246-9080-F4327CB27A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0603" y="6058273"/>
            <a:ext cx="2914807" cy="3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865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</TotalTime>
  <Words>1089</Words>
  <Application>Microsoft Office PowerPoint</Application>
  <PresentationFormat>Presentación en pantalla (4:3)</PresentationFormat>
  <Paragraphs>79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Corbel</vt:lpstr>
      <vt:lpstr>Gill Sans</vt:lpstr>
      <vt:lpstr>Gill Sans MT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Alberto Aranda Polo</dc:creator>
  <cp:lastModifiedBy>Usuario</cp:lastModifiedBy>
  <cp:revision>244</cp:revision>
  <dcterms:created xsi:type="dcterms:W3CDTF">2019-04-24T07:37:06Z</dcterms:created>
  <dcterms:modified xsi:type="dcterms:W3CDTF">2021-06-15T07:01:52Z</dcterms:modified>
</cp:coreProperties>
</file>